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unknown"/>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9" r:id="rId3"/>
    <p:sldId id="276" r:id="rId4"/>
    <p:sldId id="278" r:id="rId5"/>
    <p:sldId id="270" r:id="rId6"/>
    <p:sldId id="271" r:id="rId7"/>
    <p:sldId id="273" r:id="rId8"/>
    <p:sldId id="274" r:id="rId9"/>
    <p:sldId id="277" r:id="rId10"/>
    <p:sldId id="275" r:id="rId11"/>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9" autoAdjust="0"/>
    <p:restoredTop sz="94643" autoAdjust="0"/>
  </p:normalViewPr>
  <p:slideViewPr>
    <p:cSldViewPr snapToGrid="0" snapToObjects="1" showGuides="1">
      <p:cViewPr>
        <p:scale>
          <a:sx n="80" d="100"/>
          <a:sy n="80" d="100"/>
        </p:scale>
        <p:origin x="-2514" y="-732"/>
      </p:cViewPr>
      <p:guideLst>
        <p:guide orient="horz" pos="1617"/>
        <p:guide pos="1626"/>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CA"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931898A4-7E16-9147-89CF-1ADC2786FF1D}" type="datetimeFigureOut">
              <a:rPr lang="fr-FR" smtClean="0"/>
              <a:pPr/>
              <a:t>20/02/2017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AEC294F-FE0E-3640-942F-1071B2FC7655}" type="slidenum">
              <a:rPr lang="fr-FR" smtClean="0"/>
              <a:pPr/>
              <a:t>‹N°›</a:t>
            </a:fld>
            <a:endParaRPr lang="fr-FR"/>
          </a:p>
        </p:txBody>
      </p:sp>
    </p:spTree>
    <p:extLst>
      <p:ext uri="{BB962C8B-B14F-4D97-AF65-F5344CB8AC3E}">
        <p14:creationId xmlns:p14="http://schemas.microsoft.com/office/powerpoint/2010/main" xmlns="" val="432710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931898A4-7E16-9147-89CF-1ADC2786FF1D}" type="datetimeFigureOut">
              <a:rPr lang="fr-FR" smtClean="0"/>
              <a:pPr/>
              <a:t>20/02/2017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AEC294F-FE0E-3640-942F-1071B2FC7655}" type="slidenum">
              <a:rPr lang="fr-FR" smtClean="0"/>
              <a:pPr/>
              <a:t>‹N°›</a:t>
            </a:fld>
            <a:endParaRPr lang="fr-FR"/>
          </a:p>
        </p:txBody>
      </p:sp>
    </p:spTree>
    <p:extLst>
      <p:ext uri="{BB962C8B-B14F-4D97-AF65-F5344CB8AC3E}">
        <p14:creationId xmlns:p14="http://schemas.microsoft.com/office/powerpoint/2010/main" xmlns="" val="1657286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CA"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931898A4-7E16-9147-89CF-1ADC2786FF1D}" type="datetimeFigureOut">
              <a:rPr lang="fr-FR" smtClean="0"/>
              <a:pPr/>
              <a:t>20/02/2017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AEC294F-FE0E-3640-942F-1071B2FC7655}" type="slidenum">
              <a:rPr lang="fr-FR" smtClean="0"/>
              <a:pPr/>
              <a:t>‹N°›</a:t>
            </a:fld>
            <a:endParaRPr lang="fr-FR"/>
          </a:p>
        </p:txBody>
      </p:sp>
    </p:spTree>
    <p:extLst>
      <p:ext uri="{BB962C8B-B14F-4D97-AF65-F5344CB8AC3E}">
        <p14:creationId xmlns:p14="http://schemas.microsoft.com/office/powerpoint/2010/main" xmlns="" val="3999785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contenu 2"/>
          <p:cNvSpPr>
            <a:spLocks noGrp="1"/>
          </p:cNvSpPr>
          <p:nvPr>
            <p:ph idx="1"/>
          </p:nvPr>
        </p:nvSpPr>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931898A4-7E16-9147-89CF-1ADC2786FF1D}" type="datetimeFigureOut">
              <a:rPr lang="fr-FR" smtClean="0"/>
              <a:pPr/>
              <a:t>20/02/2017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AEC294F-FE0E-3640-942F-1071B2FC7655}" type="slidenum">
              <a:rPr lang="fr-FR" smtClean="0"/>
              <a:pPr/>
              <a:t>‹N°›</a:t>
            </a:fld>
            <a:endParaRPr lang="fr-FR"/>
          </a:p>
        </p:txBody>
      </p:sp>
    </p:spTree>
    <p:extLst>
      <p:ext uri="{BB962C8B-B14F-4D97-AF65-F5344CB8AC3E}">
        <p14:creationId xmlns:p14="http://schemas.microsoft.com/office/powerpoint/2010/main" xmlns="" val="4027908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CA"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smtClean="0"/>
              <a:t>Cliquez pour modifier les styles du texte du masque</a:t>
            </a:r>
          </a:p>
        </p:txBody>
      </p:sp>
      <p:sp>
        <p:nvSpPr>
          <p:cNvPr id="4" name="Espace réservé de la date 3"/>
          <p:cNvSpPr>
            <a:spLocks noGrp="1"/>
          </p:cNvSpPr>
          <p:nvPr>
            <p:ph type="dt" sz="half" idx="10"/>
          </p:nvPr>
        </p:nvSpPr>
        <p:spPr/>
        <p:txBody>
          <a:bodyPr/>
          <a:lstStyle/>
          <a:p>
            <a:fld id="{931898A4-7E16-9147-89CF-1ADC2786FF1D}" type="datetimeFigureOut">
              <a:rPr lang="fr-FR" smtClean="0"/>
              <a:pPr/>
              <a:t>20/02/2017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AEC294F-FE0E-3640-942F-1071B2FC7655}" type="slidenum">
              <a:rPr lang="fr-FR" smtClean="0"/>
              <a:pPr/>
              <a:t>‹N°›</a:t>
            </a:fld>
            <a:endParaRPr lang="fr-FR"/>
          </a:p>
        </p:txBody>
      </p:sp>
    </p:spTree>
    <p:extLst>
      <p:ext uri="{BB962C8B-B14F-4D97-AF65-F5344CB8AC3E}">
        <p14:creationId xmlns:p14="http://schemas.microsoft.com/office/powerpoint/2010/main" xmlns="" val="1387319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5" name="Espace réservé de la date 4"/>
          <p:cNvSpPr>
            <a:spLocks noGrp="1"/>
          </p:cNvSpPr>
          <p:nvPr>
            <p:ph type="dt" sz="half" idx="10"/>
          </p:nvPr>
        </p:nvSpPr>
        <p:spPr/>
        <p:txBody>
          <a:bodyPr/>
          <a:lstStyle/>
          <a:p>
            <a:fld id="{931898A4-7E16-9147-89CF-1ADC2786FF1D}" type="datetimeFigureOut">
              <a:rPr lang="fr-FR" smtClean="0"/>
              <a:pPr/>
              <a:t>20/02/2017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AEC294F-FE0E-3640-942F-1071B2FC7655}" type="slidenum">
              <a:rPr lang="fr-FR" smtClean="0"/>
              <a:pPr/>
              <a:t>‹N°›</a:t>
            </a:fld>
            <a:endParaRPr lang="fr-FR"/>
          </a:p>
        </p:txBody>
      </p:sp>
    </p:spTree>
    <p:extLst>
      <p:ext uri="{BB962C8B-B14F-4D97-AF65-F5344CB8AC3E}">
        <p14:creationId xmlns:p14="http://schemas.microsoft.com/office/powerpoint/2010/main" xmlns="" val="2691867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CA"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7" name="Espace réservé de la date 6"/>
          <p:cNvSpPr>
            <a:spLocks noGrp="1"/>
          </p:cNvSpPr>
          <p:nvPr>
            <p:ph type="dt" sz="half" idx="10"/>
          </p:nvPr>
        </p:nvSpPr>
        <p:spPr/>
        <p:txBody>
          <a:bodyPr/>
          <a:lstStyle/>
          <a:p>
            <a:fld id="{931898A4-7E16-9147-89CF-1ADC2786FF1D}" type="datetimeFigureOut">
              <a:rPr lang="fr-FR" smtClean="0"/>
              <a:pPr/>
              <a:t>20/02/2017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AEC294F-FE0E-3640-942F-1071B2FC7655}" type="slidenum">
              <a:rPr lang="fr-FR" smtClean="0"/>
              <a:pPr/>
              <a:t>‹N°›</a:t>
            </a:fld>
            <a:endParaRPr lang="fr-FR"/>
          </a:p>
        </p:txBody>
      </p:sp>
    </p:spTree>
    <p:extLst>
      <p:ext uri="{BB962C8B-B14F-4D97-AF65-F5344CB8AC3E}">
        <p14:creationId xmlns:p14="http://schemas.microsoft.com/office/powerpoint/2010/main" xmlns="" val="2986670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e la date 2"/>
          <p:cNvSpPr>
            <a:spLocks noGrp="1"/>
          </p:cNvSpPr>
          <p:nvPr>
            <p:ph type="dt" sz="half" idx="10"/>
          </p:nvPr>
        </p:nvSpPr>
        <p:spPr/>
        <p:txBody>
          <a:bodyPr/>
          <a:lstStyle/>
          <a:p>
            <a:fld id="{931898A4-7E16-9147-89CF-1ADC2786FF1D}" type="datetimeFigureOut">
              <a:rPr lang="fr-FR" smtClean="0"/>
              <a:pPr/>
              <a:t>20/02/2017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AEC294F-FE0E-3640-942F-1071B2FC7655}" type="slidenum">
              <a:rPr lang="fr-FR" smtClean="0"/>
              <a:pPr/>
              <a:t>‹N°›</a:t>
            </a:fld>
            <a:endParaRPr lang="fr-FR"/>
          </a:p>
        </p:txBody>
      </p:sp>
    </p:spTree>
    <p:extLst>
      <p:ext uri="{BB962C8B-B14F-4D97-AF65-F5344CB8AC3E}">
        <p14:creationId xmlns:p14="http://schemas.microsoft.com/office/powerpoint/2010/main" xmlns="" val="863203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31898A4-7E16-9147-89CF-1ADC2786FF1D}" type="datetimeFigureOut">
              <a:rPr lang="fr-FR" smtClean="0"/>
              <a:pPr/>
              <a:t>20/02/2017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AEC294F-FE0E-3640-942F-1071B2FC7655}" type="slidenum">
              <a:rPr lang="fr-FR" smtClean="0"/>
              <a:pPr/>
              <a:t>‹N°›</a:t>
            </a:fld>
            <a:endParaRPr lang="fr-FR"/>
          </a:p>
        </p:txBody>
      </p:sp>
    </p:spTree>
    <p:extLst>
      <p:ext uri="{BB962C8B-B14F-4D97-AF65-F5344CB8AC3E}">
        <p14:creationId xmlns:p14="http://schemas.microsoft.com/office/powerpoint/2010/main" xmlns="" val="4150548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CA"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Espace réservé de la date 4"/>
          <p:cNvSpPr>
            <a:spLocks noGrp="1"/>
          </p:cNvSpPr>
          <p:nvPr>
            <p:ph type="dt" sz="half" idx="10"/>
          </p:nvPr>
        </p:nvSpPr>
        <p:spPr/>
        <p:txBody>
          <a:bodyPr/>
          <a:lstStyle/>
          <a:p>
            <a:fld id="{931898A4-7E16-9147-89CF-1ADC2786FF1D}" type="datetimeFigureOut">
              <a:rPr lang="fr-FR" smtClean="0"/>
              <a:pPr/>
              <a:t>20/02/2017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AEC294F-FE0E-3640-942F-1071B2FC7655}" type="slidenum">
              <a:rPr lang="fr-FR" smtClean="0"/>
              <a:pPr/>
              <a:t>‹N°›</a:t>
            </a:fld>
            <a:endParaRPr lang="fr-FR"/>
          </a:p>
        </p:txBody>
      </p:sp>
    </p:spTree>
    <p:extLst>
      <p:ext uri="{BB962C8B-B14F-4D97-AF65-F5344CB8AC3E}">
        <p14:creationId xmlns:p14="http://schemas.microsoft.com/office/powerpoint/2010/main" xmlns="" val="4030557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CA"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Espace réservé de la date 4"/>
          <p:cNvSpPr>
            <a:spLocks noGrp="1"/>
          </p:cNvSpPr>
          <p:nvPr>
            <p:ph type="dt" sz="half" idx="10"/>
          </p:nvPr>
        </p:nvSpPr>
        <p:spPr/>
        <p:txBody>
          <a:bodyPr/>
          <a:lstStyle/>
          <a:p>
            <a:fld id="{931898A4-7E16-9147-89CF-1ADC2786FF1D}" type="datetimeFigureOut">
              <a:rPr lang="fr-FR" smtClean="0"/>
              <a:pPr/>
              <a:t>20/02/2017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AEC294F-FE0E-3640-942F-1071B2FC7655}" type="slidenum">
              <a:rPr lang="fr-FR" smtClean="0"/>
              <a:pPr/>
              <a:t>‹N°›</a:t>
            </a:fld>
            <a:endParaRPr lang="fr-FR"/>
          </a:p>
        </p:txBody>
      </p:sp>
    </p:spTree>
    <p:extLst>
      <p:ext uri="{BB962C8B-B14F-4D97-AF65-F5344CB8AC3E}">
        <p14:creationId xmlns:p14="http://schemas.microsoft.com/office/powerpoint/2010/main" xmlns="" val="769281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A"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1898A4-7E16-9147-89CF-1ADC2786FF1D}" type="datetimeFigureOut">
              <a:rPr lang="fr-FR" smtClean="0"/>
              <a:pPr/>
              <a:t>20/02/2017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C294F-FE0E-3640-942F-1071B2FC7655}" type="slidenum">
              <a:rPr lang="fr-FR" smtClean="0"/>
              <a:pPr/>
              <a:t>‹N°›</a:t>
            </a:fld>
            <a:endParaRPr lang="fr-FR"/>
          </a:p>
        </p:txBody>
      </p:sp>
    </p:spTree>
    <p:extLst>
      <p:ext uri="{BB962C8B-B14F-4D97-AF65-F5344CB8AC3E}">
        <p14:creationId xmlns:p14="http://schemas.microsoft.com/office/powerpoint/2010/main" xmlns="" val="982197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2.xml"/><Relationship Id="rId5" Type="http://schemas.openxmlformats.org/officeDocument/2006/relationships/hyperlink" Target="http://www.makivik.org/wp-content/uploads/2013/02/nunavik_nunavut_map.gif" TargetMode="External"/><Relationship Id="rId4" Type="http://schemas.openxmlformats.org/officeDocument/2006/relationships/hyperlink" Target="https://www.aadnc-aandc.gc.ca/DAM/DAM-INTER-HQ-AI/STAGING/images-images/min_briefing_book_2015_map_inuit_1450206914292_fra.jp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makivik.org/fr/nunavik-maps/" TargetMode="External"/><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dailymotion.com/video/x248hch_decouvrir-le-nunavik-2014-gilles-boutin-voyageur_travel" TargetMode="External"/><Relationship Id="rId2" Type="http://schemas.openxmlformats.org/officeDocument/2006/relationships/slideLayout" Target="../slideLayouts/slideLayout1.xml"/><Relationship Id="rId1" Type="http://schemas.openxmlformats.org/officeDocument/2006/relationships/video" Target="../media/media1.mp4"/><Relationship Id="rId5" Type="http://schemas.openxmlformats.org/officeDocument/2006/relationships/image" Target="../media/image6.png"/><Relationship Id="rId4" Type="http://schemas.microsoft.com/office/2007/relationships/media" Target="../media/media1.mp4"/></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banditdenuit.com/photos.html"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46100" y="2861953"/>
            <a:ext cx="7772400" cy="1758867"/>
          </a:xfrm>
        </p:spPr>
        <p:txBody>
          <a:bodyPr>
            <a:normAutofit fontScale="90000"/>
          </a:bodyPr>
          <a:lstStyle/>
          <a:p>
            <a:r>
              <a:rPr lang="fr-CA" dirty="0" smtClean="0"/>
              <a:t/>
            </a:r>
            <a:br>
              <a:rPr lang="fr-CA" dirty="0" smtClean="0"/>
            </a:br>
            <a:r>
              <a:rPr lang="fr-CA" b="1" dirty="0" smtClean="0">
                <a:latin typeface="Arial" pitchFamily="34" charset="0"/>
                <a:cs typeface="Arial" pitchFamily="34" charset="0"/>
              </a:rPr>
              <a:t/>
            </a:r>
            <a:br>
              <a:rPr lang="fr-CA" b="1" dirty="0" smtClean="0">
                <a:latin typeface="Arial" pitchFamily="34" charset="0"/>
                <a:cs typeface="Arial" pitchFamily="34" charset="0"/>
              </a:rPr>
            </a:br>
            <a:r>
              <a:rPr lang="fr-CA" b="1" dirty="0" smtClean="0">
                <a:latin typeface="Arial" pitchFamily="34" charset="0"/>
                <a:cs typeface="Arial" pitchFamily="34" charset="0"/>
              </a:rPr>
              <a:t>LE PEUPLE INUIT / </a:t>
            </a:r>
            <a:br>
              <a:rPr lang="fr-CA" b="1" dirty="0" smtClean="0">
                <a:latin typeface="Arial" pitchFamily="34" charset="0"/>
                <a:cs typeface="Arial" pitchFamily="34" charset="0"/>
              </a:rPr>
            </a:br>
            <a:r>
              <a:rPr lang="fr-CA" b="1" dirty="0" smtClean="0">
                <a:latin typeface="Arial" pitchFamily="34" charset="0"/>
                <a:cs typeface="Arial" pitchFamily="34" charset="0"/>
              </a:rPr>
              <a:t>Le </a:t>
            </a:r>
            <a:r>
              <a:rPr lang="fr-CA" b="1" dirty="0">
                <a:latin typeface="Arial" pitchFamily="34" charset="0"/>
                <a:cs typeface="Arial" pitchFamily="34" charset="0"/>
              </a:rPr>
              <a:t>chasseur d’aurores boréales </a:t>
            </a:r>
            <a:br>
              <a:rPr lang="fr-CA" b="1" dirty="0">
                <a:latin typeface="Arial" pitchFamily="34" charset="0"/>
                <a:cs typeface="Arial" pitchFamily="34" charset="0"/>
              </a:rPr>
            </a:br>
            <a:r>
              <a:rPr lang="fr-CA" sz="4000" b="1" dirty="0"/>
              <a:t> </a:t>
            </a:r>
            <a:br>
              <a:rPr lang="fr-CA" sz="4000" b="1" dirty="0"/>
            </a:br>
            <a:r>
              <a:rPr lang="fr-CA" dirty="0"/>
              <a:t/>
            </a:r>
            <a:br>
              <a:rPr lang="fr-CA" dirty="0"/>
            </a:br>
            <a:endParaRPr lang="fr-FR" dirty="0"/>
          </a:p>
        </p:txBody>
      </p:sp>
      <p:sp>
        <p:nvSpPr>
          <p:cNvPr id="4" name="ZoneTexte 3"/>
          <p:cNvSpPr txBox="1"/>
          <p:nvPr/>
        </p:nvSpPr>
        <p:spPr>
          <a:xfrm>
            <a:off x="546100" y="254000"/>
            <a:ext cx="5626100" cy="646331"/>
          </a:xfrm>
          <a:prstGeom prst="rect">
            <a:avLst/>
          </a:prstGeom>
          <a:noFill/>
        </p:spPr>
        <p:txBody>
          <a:bodyPr wrap="square" rtlCol="0">
            <a:spAutoFit/>
          </a:bodyPr>
          <a:lstStyle/>
          <a:p>
            <a:r>
              <a:rPr lang="fr-CA" b="1" dirty="0" smtClean="0">
                <a:solidFill>
                  <a:schemeClr val="bg1"/>
                </a:solidFill>
                <a:latin typeface="Arial" pitchFamily="34" charset="0"/>
                <a:cs typeface="Arial" pitchFamily="34" charset="0"/>
              </a:rPr>
              <a:t>Niveau</a:t>
            </a:r>
            <a:r>
              <a:rPr lang="fr-CA" b="1" dirty="0">
                <a:solidFill>
                  <a:schemeClr val="bg1"/>
                </a:solidFill>
                <a:latin typeface="Arial" pitchFamily="34" charset="0"/>
                <a:cs typeface="Arial" pitchFamily="34" charset="0"/>
              </a:rPr>
              <a:t> :</a:t>
            </a:r>
            <a:r>
              <a:rPr lang="fr-CA" dirty="0">
                <a:solidFill>
                  <a:schemeClr val="bg1"/>
                </a:solidFill>
                <a:latin typeface="Arial" pitchFamily="34" charset="0"/>
                <a:cs typeface="Arial" pitchFamily="34" charset="0"/>
              </a:rPr>
              <a:t> </a:t>
            </a:r>
            <a:r>
              <a:rPr lang="fr-CA" dirty="0" smtClean="0">
                <a:solidFill>
                  <a:schemeClr val="bg1"/>
                </a:solidFill>
                <a:latin typeface="Arial" pitchFamily="34" charset="0"/>
                <a:cs typeface="Arial" pitchFamily="34" charset="0"/>
              </a:rPr>
              <a:t>6</a:t>
            </a:r>
            <a:r>
              <a:rPr lang="fr-CA" baseline="30000" dirty="0" smtClean="0">
                <a:solidFill>
                  <a:schemeClr val="bg1"/>
                </a:solidFill>
                <a:latin typeface="Arial" pitchFamily="34" charset="0"/>
                <a:cs typeface="Arial" pitchFamily="34" charset="0"/>
              </a:rPr>
              <a:t>e</a:t>
            </a:r>
            <a:r>
              <a:rPr lang="fr-CA" dirty="0" smtClean="0">
                <a:solidFill>
                  <a:schemeClr val="bg1"/>
                </a:solidFill>
                <a:latin typeface="Arial" pitchFamily="34" charset="0"/>
                <a:cs typeface="Arial" pitchFamily="34" charset="0"/>
              </a:rPr>
              <a:t> année</a:t>
            </a:r>
            <a:endParaRPr lang="fr-FR" dirty="0">
              <a:solidFill>
                <a:schemeClr val="bg1"/>
              </a:solidFill>
              <a:latin typeface="Arial" pitchFamily="34" charset="0"/>
              <a:cs typeface="Arial" pitchFamily="34" charset="0"/>
            </a:endParaRPr>
          </a:p>
          <a:p>
            <a:endParaRPr lang="fr-FR" dirty="0">
              <a:solidFill>
                <a:schemeClr val="bg1"/>
              </a:solidFill>
            </a:endParaRPr>
          </a:p>
        </p:txBody>
      </p:sp>
    </p:spTree>
    <p:extLst>
      <p:ext uri="{BB962C8B-B14F-4D97-AF65-F5344CB8AC3E}">
        <p14:creationId xmlns:p14="http://schemas.microsoft.com/office/powerpoint/2010/main" xmlns="" val="12512065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46100" y="254000"/>
            <a:ext cx="5626100" cy="369332"/>
          </a:xfrm>
          <a:prstGeom prst="rect">
            <a:avLst/>
          </a:prstGeom>
          <a:noFill/>
        </p:spPr>
        <p:txBody>
          <a:bodyPr wrap="square" rtlCol="0">
            <a:spAutoFit/>
          </a:bodyPr>
          <a:lstStyle/>
          <a:p>
            <a:r>
              <a:rPr lang="fr-CA" b="1" dirty="0" smtClean="0">
                <a:solidFill>
                  <a:schemeClr val="bg1"/>
                </a:solidFill>
                <a:latin typeface="Arial" pitchFamily="34" charset="0"/>
                <a:cs typeface="Arial" pitchFamily="34" charset="0"/>
              </a:rPr>
              <a:t>Niveau :</a:t>
            </a:r>
            <a:r>
              <a:rPr lang="fr-CA" dirty="0" smtClean="0">
                <a:solidFill>
                  <a:schemeClr val="bg1"/>
                </a:solidFill>
                <a:latin typeface="Arial" pitchFamily="34" charset="0"/>
                <a:cs typeface="Arial" pitchFamily="34" charset="0"/>
              </a:rPr>
              <a:t> 6</a:t>
            </a:r>
            <a:r>
              <a:rPr lang="fr-CA" baseline="30000" dirty="0" smtClean="0">
                <a:solidFill>
                  <a:schemeClr val="bg1"/>
                </a:solidFill>
                <a:latin typeface="Arial" pitchFamily="34" charset="0"/>
                <a:cs typeface="Arial" pitchFamily="34" charset="0"/>
              </a:rPr>
              <a:t>e</a:t>
            </a:r>
            <a:r>
              <a:rPr lang="fr-CA" dirty="0" smtClean="0">
                <a:solidFill>
                  <a:schemeClr val="bg1"/>
                </a:solidFill>
                <a:latin typeface="Arial" pitchFamily="34" charset="0"/>
                <a:cs typeface="Arial" pitchFamily="34" charset="0"/>
              </a:rPr>
              <a:t> année</a:t>
            </a:r>
            <a:endParaRPr lang="fr-FR" dirty="0">
              <a:solidFill>
                <a:schemeClr val="bg1"/>
              </a:solidFill>
              <a:latin typeface="Arial" pitchFamily="34" charset="0"/>
              <a:cs typeface="Arial" pitchFamily="34" charset="0"/>
            </a:endParaRPr>
          </a:p>
        </p:txBody>
      </p:sp>
      <p:sp>
        <p:nvSpPr>
          <p:cNvPr id="3" name="ZoneTexte 2"/>
          <p:cNvSpPr txBox="1"/>
          <p:nvPr/>
        </p:nvSpPr>
        <p:spPr>
          <a:xfrm>
            <a:off x="762000" y="431800"/>
            <a:ext cx="184666" cy="369332"/>
          </a:xfrm>
          <a:prstGeom prst="rect">
            <a:avLst/>
          </a:prstGeom>
          <a:noFill/>
        </p:spPr>
        <p:txBody>
          <a:bodyPr wrap="none" rtlCol="0">
            <a:spAutoFit/>
          </a:bodyPr>
          <a:lstStyle/>
          <a:p>
            <a:endParaRPr lang="fr-FR" dirty="0"/>
          </a:p>
        </p:txBody>
      </p:sp>
      <p:pic>
        <p:nvPicPr>
          <p:cNvPr id="1025" name="Picture 1" descr="aurore"/>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0" y="1182469"/>
            <a:ext cx="7035800" cy="484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24446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74638"/>
            <a:ext cx="1907382" cy="369332"/>
          </a:xfrm>
          <a:prstGeom prst="rect">
            <a:avLst/>
          </a:prstGeom>
        </p:spPr>
        <p:txBody>
          <a:bodyPr wrap="none">
            <a:spAutoFit/>
          </a:bodyPr>
          <a:lstStyle/>
          <a:p>
            <a:r>
              <a:rPr lang="fr-CA" b="1" dirty="0" smtClean="0">
                <a:solidFill>
                  <a:schemeClr val="bg1"/>
                </a:solidFill>
              </a:rPr>
              <a:t>Niveau :</a:t>
            </a:r>
            <a:r>
              <a:rPr lang="fr-CA" dirty="0" smtClean="0">
                <a:solidFill>
                  <a:schemeClr val="bg1"/>
                </a:solidFill>
              </a:rPr>
              <a:t> 6</a:t>
            </a:r>
            <a:r>
              <a:rPr lang="fr-CA" baseline="30000" dirty="0" smtClean="0">
                <a:solidFill>
                  <a:schemeClr val="bg1"/>
                </a:solidFill>
              </a:rPr>
              <a:t>e</a:t>
            </a:r>
            <a:r>
              <a:rPr lang="fr-CA" dirty="0" smtClean="0">
                <a:solidFill>
                  <a:schemeClr val="bg1"/>
                </a:solidFill>
              </a:rPr>
              <a:t>  année</a:t>
            </a:r>
            <a:endParaRPr lang="fr-FR" dirty="0">
              <a:solidFill>
                <a:schemeClr val="bg1"/>
              </a:solidFill>
            </a:endParaRPr>
          </a:p>
        </p:txBody>
      </p:sp>
      <p:pic>
        <p:nvPicPr>
          <p:cNvPr id="1026" name="Picture 2" descr="http://www.makivik.org/wp-content/uploads/2013/02/nunavik_nunavut_map.gif"/>
          <p:cNvPicPr>
            <a:picLocks noChangeAspect="1" noChangeArrowheads="1"/>
          </p:cNvPicPr>
          <p:nvPr/>
        </p:nvPicPr>
        <p:blipFill>
          <a:blip r:embed="rId2"/>
          <a:srcRect/>
          <a:stretch>
            <a:fillRect/>
          </a:stretch>
        </p:blipFill>
        <p:spPr bwMode="auto">
          <a:xfrm>
            <a:off x="5029200" y="1470658"/>
            <a:ext cx="3620029" cy="4499798"/>
          </a:xfrm>
          <a:prstGeom prst="rect">
            <a:avLst/>
          </a:prstGeom>
          <a:noFill/>
        </p:spPr>
      </p:pic>
      <p:pic>
        <p:nvPicPr>
          <p:cNvPr id="9" name="Picture 2" descr="https://www.aadnc-aandc.gc.ca/DAM/DAM-INTER-HQ-AI/STAGING/images-images/min_briefing_book_2015_map_inuit_1450206914292_fra.jpg"/>
          <p:cNvPicPr>
            <a:picLocks noChangeAspect="1" noChangeArrowheads="1"/>
          </p:cNvPicPr>
          <p:nvPr/>
        </p:nvPicPr>
        <p:blipFill>
          <a:blip r:embed="rId3"/>
          <a:srcRect/>
          <a:stretch>
            <a:fillRect/>
          </a:stretch>
        </p:blipFill>
        <p:spPr bwMode="auto">
          <a:xfrm>
            <a:off x="187200" y="2634440"/>
            <a:ext cx="4678064" cy="2798842"/>
          </a:xfrm>
          <a:prstGeom prst="rect">
            <a:avLst/>
          </a:prstGeom>
          <a:noFill/>
        </p:spPr>
      </p:pic>
      <p:sp>
        <p:nvSpPr>
          <p:cNvPr id="10" name="Rectangle 9"/>
          <p:cNvSpPr/>
          <p:nvPr/>
        </p:nvSpPr>
        <p:spPr>
          <a:xfrm>
            <a:off x="187200" y="5970456"/>
            <a:ext cx="8462029" cy="954107"/>
          </a:xfrm>
          <a:prstGeom prst="rect">
            <a:avLst/>
          </a:prstGeom>
        </p:spPr>
        <p:txBody>
          <a:bodyPr wrap="square">
            <a:spAutoFit/>
          </a:bodyPr>
          <a:lstStyle/>
          <a:p>
            <a:r>
              <a:rPr lang="en-CA" sz="800" dirty="0" smtClean="0">
                <a:latin typeface="Arial" pitchFamily="34" charset="0"/>
                <a:cs typeface="Arial" pitchFamily="34" charset="0"/>
              </a:rPr>
              <a:t>Sources : </a:t>
            </a:r>
            <a:r>
              <a:rPr lang="fr-CA" sz="800" dirty="0" smtClean="0">
                <a:latin typeface="Arial" pitchFamily="34" charset="0"/>
                <a:cs typeface="Arial" pitchFamily="34" charset="0"/>
              </a:rPr>
              <a:t>Affaires autochtones et du Nord Canada. min_briefing_book_2015_map_inuit_1450206914292_fra.jpg. [En ligne]. </a:t>
            </a:r>
            <a:r>
              <a:rPr lang="fr-CA" sz="800" u="sng" dirty="0" smtClean="0">
                <a:latin typeface="Arial" pitchFamily="34" charset="0"/>
                <a:cs typeface="Arial" pitchFamily="34" charset="0"/>
                <a:hlinkClick r:id="rId4"/>
              </a:rPr>
              <a:t>https://www.aadnc-aandc.gc.ca/DAM/DAM-INTER-HQ-AI/STAGING/images-images/min_briefing_book_2015_map_inuit_1450206914292_fra.jpg</a:t>
            </a:r>
            <a:r>
              <a:rPr lang="fr-CA" sz="800" dirty="0" smtClean="0">
                <a:latin typeface="Arial" pitchFamily="34" charset="0"/>
                <a:cs typeface="Arial" pitchFamily="34" charset="0"/>
              </a:rPr>
              <a:t> [page consultée 12/02/2017].</a:t>
            </a:r>
          </a:p>
          <a:p>
            <a:r>
              <a:rPr lang="fr-CA" sz="800" dirty="0" smtClean="0">
                <a:latin typeface="Arial" pitchFamily="34" charset="0"/>
                <a:cs typeface="Arial" pitchFamily="34" charset="0"/>
              </a:rPr>
              <a:t>Société </a:t>
            </a:r>
            <a:r>
              <a:rPr lang="fr-CA" sz="800" dirty="0" err="1" smtClean="0">
                <a:latin typeface="Arial" pitchFamily="34" charset="0"/>
                <a:cs typeface="Arial" pitchFamily="34" charset="0"/>
              </a:rPr>
              <a:t>Makivik</a:t>
            </a:r>
            <a:r>
              <a:rPr lang="fr-CA" sz="800" dirty="0" smtClean="0">
                <a:latin typeface="Arial" pitchFamily="34" charset="0"/>
                <a:cs typeface="Arial" pitchFamily="34" charset="0"/>
              </a:rPr>
              <a:t>. Cartes du </a:t>
            </a:r>
            <a:r>
              <a:rPr lang="fr-CA" sz="800" dirty="0" err="1" smtClean="0">
                <a:latin typeface="Arial" pitchFamily="34" charset="0"/>
                <a:cs typeface="Arial" pitchFamily="34" charset="0"/>
              </a:rPr>
              <a:t>Nunavik</a:t>
            </a:r>
            <a:r>
              <a:rPr lang="fr-CA" sz="800" dirty="0" smtClean="0">
                <a:latin typeface="Arial" pitchFamily="34" charset="0"/>
                <a:cs typeface="Arial" pitchFamily="34" charset="0"/>
              </a:rPr>
              <a:t>. [En ligne]. </a:t>
            </a:r>
            <a:r>
              <a:rPr lang="fr-CA" sz="800" u="sng" dirty="0" smtClean="0">
                <a:latin typeface="Arial" pitchFamily="34" charset="0"/>
                <a:cs typeface="Arial" pitchFamily="34" charset="0"/>
                <a:hlinkClick r:id="rId5"/>
              </a:rPr>
              <a:t>www.makivik.org/wp-content/uploads/2013/02/nunavik_nunavut_map.gif</a:t>
            </a:r>
            <a:r>
              <a:rPr lang="fr-CA" sz="800" dirty="0" smtClean="0">
                <a:latin typeface="Arial" pitchFamily="34" charset="0"/>
                <a:cs typeface="Arial" pitchFamily="34" charset="0"/>
              </a:rPr>
              <a:t> [page consultée 16/02/2017].</a:t>
            </a:r>
          </a:p>
          <a:p>
            <a:endParaRPr lang="fr-CA" sz="800" dirty="0" smtClean="0">
              <a:latin typeface="Arial" pitchFamily="34" charset="0"/>
              <a:cs typeface="Arial" pitchFamily="34" charset="0"/>
            </a:endParaRPr>
          </a:p>
          <a:p>
            <a:endParaRPr lang="fr-CA" sz="1200" dirty="0" smtClean="0"/>
          </a:p>
          <a:p>
            <a:r>
              <a:rPr lang="en-CA" sz="1200" dirty="0" smtClean="0"/>
              <a:t>   </a:t>
            </a:r>
            <a:endParaRPr lang="fr-CA" sz="1200" dirty="0"/>
          </a:p>
        </p:txBody>
      </p:sp>
      <p:sp>
        <p:nvSpPr>
          <p:cNvPr id="12" name="Rectangle 11"/>
          <p:cNvSpPr/>
          <p:nvPr/>
        </p:nvSpPr>
        <p:spPr>
          <a:xfrm>
            <a:off x="457200" y="1180407"/>
            <a:ext cx="4266546" cy="116378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CA" dirty="0" smtClean="0">
              <a:solidFill>
                <a:schemeClr val="bg1"/>
              </a:solidFill>
            </a:endParaRPr>
          </a:p>
          <a:p>
            <a:pPr algn="ctr"/>
            <a:endParaRPr lang="en-CA" sz="2000" b="1" dirty="0" smtClean="0">
              <a:solidFill>
                <a:schemeClr val="bg1"/>
              </a:solidFill>
            </a:endParaRPr>
          </a:p>
          <a:p>
            <a:pPr algn="ctr"/>
            <a:r>
              <a:rPr lang="en-CA" sz="2400" b="1" dirty="0" smtClean="0">
                <a:solidFill>
                  <a:schemeClr val="bg1"/>
                </a:solidFill>
                <a:latin typeface="Arial" pitchFamily="34" charset="0"/>
                <a:cs typeface="Arial" pitchFamily="34" charset="0"/>
              </a:rPr>
              <a:t>LE PEUPLE INUIT</a:t>
            </a:r>
          </a:p>
          <a:p>
            <a:pPr algn="ctr"/>
            <a:r>
              <a:rPr lang="fr-CA" sz="2000" b="1" dirty="0" smtClean="0">
                <a:solidFill>
                  <a:schemeClr val="bg1"/>
                </a:solidFill>
                <a:latin typeface="Arial" pitchFamily="34" charset="0"/>
                <a:cs typeface="Arial" pitchFamily="34" charset="0"/>
              </a:rPr>
              <a:t>Territoires du Nunavut et du Nunavik</a:t>
            </a:r>
          </a:p>
          <a:p>
            <a:pPr algn="ctr"/>
            <a:endParaRPr lang="en-CA" sz="800" dirty="0" smtClean="0">
              <a:solidFill>
                <a:schemeClr val="bg1"/>
              </a:solidFill>
            </a:endParaRPr>
          </a:p>
          <a:p>
            <a:pPr algn="ctr"/>
            <a:endParaRPr lang="en-CA" dirty="0" smtClean="0">
              <a:solidFill>
                <a:schemeClr val="bg1"/>
              </a:solidFill>
            </a:endParaRPr>
          </a:p>
          <a:p>
            <a:pPr algn="ctr"/>
            <a:endParaRPr lang="fr-CA"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46100" y="254000"/>
            <a:ext cx="5626100" cy="369332"/>
          </a:xfrm>
          <a:prstGeom prst="rect">
            <a:avLst/>
          </a:prstGeom>
          <a:noFill/>
        </p:spPr>
        <p:txBody>
          <a:bodyPr wrap="square" rtlCol="0">
            <a:spAutoFit/>
          </a:bodyPr>
          <a:lstStyle/>
          <a:p>
            <a:r>
              <a:rPr lang="fr-CA" b="1" dirty="0" smtClean="0">
                <a:solidFill>
                  <a:schemeClr val="bg1"/>
                </a:solidFill>
                <a:latin typeface="Arial" pitchFamily="34" charset="0"/>
                <a:cs typeface="Arial" pitchFamily="34" charset="0"/>
              </a:rPr>
              <a:t>Niveau :</a:t>
            </a:r>
            <a:r>
              <a:rPr lang="fr-CA" dirty="0" smtClean="0">
                <a:solidFill>
                  <a:schemeClr val="bg1"/>
                </a:solidFill>
                <a:latin typeface="Arial" pitchFamily="34" charset="0"/>
                <a:cs typeface="Arial" pitchFamily="34" charset="0"/>
              </a:rPr>
              <a:t> 6</a:t>
            </a:r>
            <a:r>
              <a:rPr lang="fr-CA" baseline="30000" dirty="0" smtClean="0">
                <a:solidFill>
                  <a:schemeClr val="bg1"/>
                </a:solidFill>
                <a:latin typeface="Arial" pitchFamily="34" charset="0"/>
                <a:cs typeface="Arial" pitchFamily="34" charset="0"/>
              </a:rPr>
              <a:t>e</a:t>
            </a:r>
            <a:r>
              <a:rPr lang="fr-CA" dirty="0" smtClean="0">
                <a:solidFill>
                  <a:schemeClr val="bg1"/>
                </a:solidFill>
                <a:latin typeface="Arial" pitchFamily="34" charset="0"/>
                <a:cs typeface="Arial" pitchFamily="34" charset="0"/>
              </a:rPr>
              <a:t>  année</a:t>
            </a:r>
            <a:endParaRPr lang="fr-FR" dirty="0">
              <a:solidFill>
                <a:schemeClr val="bg1"/>
              </a:solidFill>
              <a:latin typeface="Arial" pitchFamily="34" charset="0"/>
              <a:cs typeface="Arial" pitchFamily="34" charset="0"/>
            </a:endParaRPr>
          </a:p>
        </p:txBody>
      </p:sp>
      <p:sp>
        <p:nvSpPr>
          <p:cNvPr id="3" name="ZoneTexte 2"/>
          <p:cNvSpPr txBox="1"/>
          <p:nvPr/>
        </p:nvSpPr>
        <p:spPr>
          <a:xfrm>
            <a:off x="762000" y="431800"/>
            <a:ext cx="184666" cy="369332"/>
          </a:xfrm>
          <a:prstGeom prst="rect">
            <a:avLst/>
          </a:prstGeom>
          <a:noFill/>
        </p:spPr>
        <p:txBody>
          <a:bodyPr wrap="none" rtlCol="0">
            <a:spAutoFit/>
          </a:bodyPr>
          <a:lstStyle/>
          <a:p>
            <a:endParaRPr lang="fr-FR" dirty="0"/>
          </a:p>
        </p:txBody>
      </p:sp>
      <p:pic>
        <p:nvPicPr>
          <p:cNvPr id="5" name="Image 4" descr="Nunavut.gi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569807" y="2098529"/>
            <a:ext cx="3448014" cy="4017362"/>
          </a:xfrm>
          <a:prstGeom prst="rect">
            <a:avLst/>
          </a:prstGeom>
        </p:spPr>
      </p:pic>
      <p:sp>
        <p:nvSpPr>
          <p:cNvPr id="8" name="Rectangle 7"/>
          <p:cNvSpPr/>
          <p:nvPr/>
        </p:nvSpPr>
        <p:spPr>
          <a:xfrm>
            <a:off x="1828801" y="1047405"/>
            <a:ext cx="4709160" cy="8312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CA" dirty="0" smtClean="0">
              <a:solidFill>
                <a:schemeClr val="bg1"/>
              </a:solidFill>
            </a:endParaRPr>
          </a:p>
          <a:p>
            <a:pPr algn="ctr"/>
            <a:endParaRPr lang="en-CA" sz="2000" b="1" dirty="0" smtClean="0">
              <a:solidFill>
                <a:schemeClr val="bg1"/>
              </a:solidFill>
            </a:endParaRPr>
          </a:p>
          <a:p>
            <a:pPr algn="ctr"/>
            <a:r>
              <a:rPr lang="en-CA" sz="2400" b="1" dirty="0" smtClean="0">
                <a:solidFill>
                  <a:schemeClr val="bg1"/>
                </a:solidFill>
                <a:latin typeface="Arial" pitchFamily="34" charset="0"/>
                <a:cs typeface="Arial" pitchFamily="34" charset="0"/>
              </a:rPr>
              <a:t>LE PEUPLE INUIT</a:t>
            </a:r>
          </a:p>
          <a:p>
            <a:pPr algn="ctr"/>
            <a:r>
              <a:rPr lang="en-CA" sz="2000" b="1" dirty="0" smtClean="0">
                <a:solidFill>
                  <a:schemeClr val="bg1"/>
                </a:solidFill>
                <a:latin typeface="Arial" pitchFamily="34" charset="0"/>
                <a:cs typeface="Arial" pitchFamily="34" charset="0"/>
              </a:rPr>
              <a:t>Collectivités du Nunavut</a:t>
            </a:r>
          </a:p>
          <a:p>
            <a:pPr algn="ctr"/>
            <a:endParaRPr lang="en-CA" dirty="0" smtClean="0">
              <a:solidFill>
                <a:schemeClr val="bg1"/>
              </a:solidFill>
            </a:endParaRPr>
          </a:p>
          <a:p>
            <a:pPr algn="ctr"/>
            <a:endParaRPr lang="fr-CA" dirty="0">
              <a:solidFill>
                <a:schemeClr val="bg1"/>
              </a:solidFill>
            </a:endParaRPr>
          </a:p>
        </p:txBody>
      </p:sp>
    </p:spTree>
    <p:extLst>
      <p:ext uri="{BB962C8B-B14F-4D97-AF65-F5344CB8AC3E}">
        <p14:creationId xmlns:p14="http://schemas.microsoft.com/office/powerpoint/2010/main" xmlns="" val="35458007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7689" y="896371"/>
            <a:ext cx="4136361" cy="974021"/>
          </a:xfrm>
        </p:spPr>
        <p:style>
          <a:lnRef idx="0">
            <a:schemeClr val="accent2"/>
          </a:lnRef>
          <a:fillRef idx="3">
            <a:schemeClr val="accent2"/>
          </a:fillRef>
          <a:effectRef idx="3">
            <a:schemeClr val="accent2"/>
          </a:effectRef>
          <a:fontRef idx="minor">
            <a:schemeClr val="lt1"/>
          </a:fontRef>
        </p:style>
        <p:txBody>
          <a:bodyPr>
            <a:noAutofit/>
          </a:bodyPr>
          <a:lstStyle/>
          <a:p>
            <a:r>
              <a:rPr lang="en-CA" sz="2400" b="1" dirty="0" smtClean="0">
                <a:solidFill>
                  <a:schemeClr val="bg1"/>
                </a:solidFill>
                <a:latin typeface="Arial" pitchFamily="34" charset="0"/>
                <a:cs typeface="Arial" pitchFamily="34" charset="0"/>
              </a:rPr>
              <a:t>LE PEUPLE INUIT</a:t>
            </a:r>
            <a:br>
              <a:rPr lang="en-CA" sz="2400" b="1" dirty="0" smtClean="0">
                <a:solidFill>
                  <a:schemeClr val="bg1"/>
                </a:solidFill>
                <a:latin typeface="Arial" pitchFamily="34" charset="0"/>
                <a:cs typeface="Arial" pitchFamily="34" charset="0"/>
              </a:rPr>
            </a:br>
            <a:r>
              <a:rPr lang="en-CA" sz="2000" b="1" dirty="0" smtClean="0">
                <a:solidFill>
                  <a:schemeClr val="bg1"/>
                </a:solidFill>
                <a:latin typeface="Arial" pitchFamily="34" charset="0"/>
                <a:cs typeface="Arial" pitchFamily="34" charset="0"/>
              </a:rPr>
              <a:t>Collectivités du </a:t>
            </a:r>
            <a:r>
              <a:rPr lang="en-CA" sz="2000" b="1" dirty="0" err="1" smtClean="0">
                <a:solidFill>
                  <a:schemeClr val="bg1"/>
                </a:solidFill>
                <a:latin typeface="Arial" pitchFamily="34" charset="0"/>
                <a:cs typeface="Arial" pitchFamily="34" charset="0"/>
              </a:rPr>
              <a:t>Nunavik</a:t>
            </a:r>
            <a:endParaRPr lang="en-CA" sz="2000" b="1" dirty="0" smtClean="0">
              <a:solidFill>
                <a:schemeClr val="bg1"/>
              </a:solidFill>
              <a:latin typeface="Arial" pitchFamily="34" charset="0"/>
              <a:cs typeface="Arial" pitchFamily="34" charset="0"/>
            </a:endParaRPr>
          </a:p>
        </p:txBody>
      </p:sp>
      <p:sp>
        <p:nvSpPr>
          <p:cNvPr id="5" name="ZoneTexte 4"/>
          <p:cNvSpPr txBox="1"/>
          <p:nvPr/>
        </p:nvSpPr>
        <p:spPr>
          <a:xfrm>
            <a:off x="546100" y="254000"/>
            <a:ext cx="5626100" cy="369332"/>
          </a:xfrm>
          <a:prstGeom prst="rect">
            <a:avLst/>
          </a:prstGeom>
          <a:noFill/>
        </p:spPr>
        <p:txBody>
          <a:bodyPr wrap="square" rtlCol="0">
            <a:spAutoFit/>
          </a:bodyPr>
          <a:lstStyle/>
          <a:p>
            <a:r>
              <a:rPr lang="fr-CA" b="1" dirty="0" smtClean="0">
                <a:solidFill>
                  <a:schemeClr val="bg1"/>
                </a:solidFill>
                <a:latin typeface="Arial" pitchFamily="34" charset="0"/>
                <a:cs typeface="Arial" pitchFamily="34" charset="0"/>
              </a:rPr>
              <a:t>Niveau :</a:t>
            </a:r>
            <a:r>
              <a:rPr lang="fr-CA" dirty="0" smtClean="0">
                <a:solidFill>
                  <a:schemeClr val="bg1"/>
                </a:solidFill>
                <a:latin typeface="Arial" pitchFamily="34" charset="0"/>
                <a:cs typeface="Arial" pitchFamily="34" charset="0"/>
              </a:rPr>
              <a:t> 6</a:t>
            </a:r>
            <a:r>
              <a:rPr lang="fr-CA" baseline="30000" dirty="0" smtClean="0">
                <a:solidFill>
                  <a:schemeClr val="bg1"/>
                </a:solidFill>
                <a:latin typeface="Arial" pitchFamily="34" charset="0"/>
                <a:cs typeface="Arial" pitchFamily="34" charset="0"/>
              </a:rPr>
              <a:t>e</a:t>
            </a:r>
            <a:r>
              <a:rPr lang="fr-CA" dirty="0" smtClean="0">
                <a:solidFill>
                  <a:schemeClr val="bg1"/>
                </a:solidFill>
                <a:latin typeface="Arial" pitchFamily="34" charset="0"/>
                <a:cs typeface="Arial" pitchFamily="34" charset="0"/>
              </a:rPr>
              <a:t> année</a:t>
            </a:r>
            <a:endParaRPr lang="fr-FR" dirty="0">
              <a:solidFill>
                <a:schemeClr val="bg1"/>
              </a:solidFill>
              <a:latin typeface="Arial" pitchFamily="34" charset="0"/>
              <a:cs typeface="Arial" pitchFamily="34" charset="0"/>
            </a:endParaRPr>
          </a:p>
        </p:txBody>
      </p:sp>
      <p:pic>
        <p:nvPicPr>
          <p:cNvPr id="7170" name="Picture 2" descr="http://cdn.makivik.org/wp-content/uploads/2013/02/nunavik1.gif"/>
          <p:cNvPicPr>
            <a:picLocks noGrp="1" noChangeAspect="1" noChangeArrowheads="1"/>
          </p:cNvPicPr>
          <p:nvPr>
            <p:ph idx="1"/>
          </p:nvPr>
        </p:nvPicPr>
        <p:blipFill>
          <a:blip r:embed="rId2"/>
          <a:srcRect/>
          <a:stretch>
            <a:fillRect/>
          </a:stretch>
        </p:blipFill>
        <p:spPr bwMode="auto">
          <a:xfrm>
            <a:off x="2297690" y="2094507"/>
            <a:ext cx="4136790" cy="3762108"/>
          </a:xfrm>
          <a:prstGeom prst="rect">
            <a:avLst/>
          </a:prstGeom>
          <a:noFill/>
        </p:spPr>
      </p:pic>
      <p:sp>
        <p:nvSpPr>
          <p:cNvPr id="7" name="Rectangle 6"/>
          <p:cNvSpPr/>
          <p:nvPr/>
        </p:nvSpPr>
        <p:spPr>
          <a:xfrm>
            <a:off x="1147157" y="5995114"/>
            <a:ext cx="6101542" cy="553998"/>
          </a:xfrm>
          <a:prstGeom prst="rect">
            <a:avLst/>
          </a:prstGeom>
        </p:spPr>
        <p:txBody>
          <a:bodyPr wrap="square">
            <a:spAutoFit/>
          </a:bodyPr>
          <a:lstStyle/>
          <a:p>
            <a:pPr algn="ctr"/>
            <a:r>
              <a:rPr lang="fr-CA" sz="900" dirty="0" smtClean="0">
                <a:latin typeface="Arial" pitchFamily="34" charset="0"/>
                <a:cs typeface="Arial" pitchFamily="34" charset="0"/>
              </a:rPr>
              <a:t>Source : Société </a:t>
            </a:r>
            <a:r>
              <a:rPr lang="fr-CA" sz="900" dirty="0" err="1" smtClean="0">
                <a:latin typeface="Arial" pitchFamily="34" charset="0"/>
                <a:cs typeface="Arial" pitchFamily="34" charset="0"/>
              </a:rPr>
              <a:t>Makivik</a:t>
            </a:r>
            <a:r>
              <a:rPr lang="fr-CA" sz="900" dirty="0" smtClean="0">
                <a:latin typeface="Arial" pitchFamily="34" charset="0"/>
                <a:cs typeface="Arial" pitchFamily="34" charset="0"/>
              </a:rPr>
              <a:t>. Cartes du </a:t>
            </a:r>
            <a:r>
              <a:rPr lang="fr-CA" sz="900" dirty="0" err="1" smtClean="0">
                <a:latin typeface="Arial" pitchFamily="34" charset="0"/>
                <a:cs typeface="Arial" pitchFamily="34" charset="0"/>
              </a:rPr>
              <a:t>Nunavik</a:t>
            </a:r>
            <a:r>
              <a:rPr lang="fr-CA" sz="900" dirty="0" smtClean="0">
                <a:latin typeface="Arial" pitchFamily="34" charset="0"/>
                <a:cs typeface="Arial" pitchFamily="34" charset="0"/>
              </a:rPr>
              <a:t>. [En ligne]. </a:t>
            </a:r>
            <a:r>
              <a:rPr lang="fr-CA" sz="900" u="sng" dirty="0" smtClean="0">
                <a:latin typeface="Arial" pitchFamily="34" charset="0"/>
                <a:cs typeface="Arial" pitchFamily="34" charset="0"/>
                <a:hlinkClick r:id="rId3"/>
              </a:rPr>
              <a:t>http://www.makivik.org/fr/nunavik-maps/#prettyPhoto[pp_gal]/0/</a:t>
            </a:r>
            <a:r>
              <a:rPr lang="fr-CA" sz="900" dirty="0" smtClean="0">
                <a:latin typeface="Arial" pitchFamily="34" charset="0"/>
                <a:cs typeface="Arial" pitchFamily="34" charset="0"/>
              </a:rPr>
              <a:t> [page consultée 16/02/2017].</a:t>
            </a:r>
          </a:p>
          <a:p>
            <a:pPr algn="ctr"/>
            <a:r>
              <a:rPr lang="fr-CA" sz="1200" dirty="0" smtClean="0"/>
              <a:t> </a:t>
            </a:r>
            <a:endParaRPr lang="fr-CA"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62000" y="431800"/>
            <a:ext cx="184666" cy="369332"/>
          </a:xfrm>
          <a:prstGeom prst="rect">
            <a:avLst/>
          </a:prstGeom>
          <a:noFill/>
        </p:spPr>
        <p:txBody>
          <a:bodyPr wrap="none" rtlCol="0">
            <a:spAutoFit/>
          </a:bodyPr>
          <a:lstStyle/>
          <a:p>
            <a:endParaRPr lang="fr-FR" dirty="0"/>
          </a:p>
        </p:txBody>
      </p:sp>
      <p:sp>
        <p:nvSpPr>
          <p:cNvPr id="5" name="ZoneTexte 4"/>
          <p:cNvSpPr txBox="1"/>
          <p:nvPr/>
        </p:nvSpPr>
        <p:spPr>
          <a:xfrm>
            <a:off x="6172200" y="2161309"/>
            <a:ext cx="2729349" cy="3262432"/>
          </a:xfrm>
          <a:prstGeom prst="rect">
            <a:avLst/>
          </a:prstGeom>
          <a:noFill/>
        </p:spPr>
        <p:txBody>
          <a:bodyPr wrap="square" rtlCol="0">
            <a:spAutoFit/>
          </a:bodyPr>
          <a:lstStyle/>
          <a:p>
            <a:r>
              <a:rPr lang="fr-FR" sz="3200" b="1" baseline="30000" dirty="0" smtClean="0">
                <a:latin typeface="Arial" pitchFamily="34" charset="0"/>
                <a:cs typeface="Arial" pitchFamily="34" charset="0"/>
              </a:rPr>
              <a:t>Vidéo</a:t>
            </a:r>
            <a:r>
              <a:rPr lang="fr-FR" sz="3200" b="1" baseline="30000" dirty="0">
                <a:latin typeface="Arial" pitchFamily="34" charset="0"/>
                <a:cs typeface="Arial" pitchFamily="34" charset="0"/>
              </a:rPr>
              <a:t> </a:t>
            </a:r>
            <a:r>
              <a:rPr lang="fr-FR" sz="3200" b="1" baseline="30000" dirty="0" smtClean="0">
                <a:latin typeface="Arial" pitchFamily="34" charset="0"/>
                <a:cs typeface="Arial" pitchFamily="34" charset="0"/>
              </a:rPr>
              <a:t>de </a:t>
            </a:r>
            <a:br>
              <a:rPr lang="fr-FR" sz="3200" b="1" baseline="30000" dirty="0" smtClean="0">
                <a:latin typeface="Arial" pitchFamily="34" charset="0"/>
                <a:cs typeface="Arial" pitchFamily="34" charset="0"/>
              </a:rPr>
            </a:br>
            <a:r>
              <a:rPr lang="fr-FR" sz="3200" b="1" baseline="30000" dirty="0" smtClean="0">
                <a:latin typeface="Arial" pitchFamily="34" charset="0"/>
                <a:cs typeface="Arial" pitchFamily="34" charset="0"/>
              </a:rPr>
              <a:t>Gilles </a:t>
            </a:r>
            <a:r>
              <a:rPr lang="fr-FR" sz="3200" b="1" baseline="30000" dirty="0">
                <a:latin typeface="Arial" pitchFamily="34" charset="0"/>
                <a:cs typeface="Arial" pitchFamily="34" charset="0"/>
              </a:rPr>
              <a:t>Boutin </a:t>
            </a:r>
            <a:r>
              <a:rPr lang="fr-FR" sz="3200" b="1" baseline="30000" dirty="0" smtClean="0">
                <a:latin typeface="Arial" pitchFamily="34" charset="0"/>
                <a:cs typeface="Arial" pitchFamily="34" charset="0"/>
              </a:rPr>
              <a:t/>
            </a:r>
            <a:br>
              <a:rPr lang="fr-FR" sz="3200" b="1" baseline="30000" dirty="0" smtClean="0">
                <a:latin typeface="Arial" pitchFamily="34" charset="0"/>
                <a:cs typeface="Arial" pitchFamily="34" charset="0"/>
              </a:rPr>
            </a:br>
            <a:r>
              <a:rPr lang="fr-FR" sz="3200" b="1" baseline="30000" dirty="0" smtClean="0">
                <a:latin typeface="Arial" pitchFamily="34" charset="0"/>
                <a:cs typeface="Arial" pitchFamily="34" charset="0"/>
              </a:rPr>
              <a:t>qui </a:t>
            </a:r>
            <a:r>
              <a:rPr lang="fr-FR" sz="3200" b="1" baseline="30000" dirty="0">
                <a:latin typeface="Arial" pitchFamily="34" charset="0"/>
                <a:cs typeface="Arial" pitchFamily="34" charset="0"/>
              </a:rPr>
              <a:t>a fait plusieurs voyages au </a:t>
            </a:r>
            <a:r>
              <a:rPr lang="fr-FR" sz="3200" b="1" baseline="30000" dirty="0" smtClean="0">
                <a:latin typeface="Arial" pitchFamily="34" charset="0"/>
                <a:cs typeface="Arial" pitchFamily="34" charset="0"/>
              </a:rPr>
              <a:t>Nunavik</a:t>
            </a:r>
          </a:p>
          <a:p>
            <a:r>
              <a:rPr lang="fr-FR" sz="2400" b="1" baseline="30000" dirty="0" smtClean="0">
                <a:latin typeface="Arial" pitchFamily="34" charset="0"/>
                <a:cs typeface="Arial" pitchFamily="34" charset="0"/>
              </a:rPr>
              <a:t>D</a:t>
            </a:r>
            <a:r>
              <a:rPr lang="fr-FR" sz="2400" b="1" baseline="30000" dirty="0" smtClean="0">
                <a:latin typeface="Arial" pitchFamily="34" charset="0"/>
                <a:cs typeface="Arial" pitchFamily="34" charset="0"/>
              </a:rPr>
              <a:t>urée </a:t>
            </a:r>
            <a:r>
              <a:rPr lang="fr-FR" sz="2400" b="1" baseline="30000" dirty="0" smtClean="0">
                <a:latin typeface="Arial" pitchFamily="34" charset="0"/>
                <a:cs typeface="Arial" pitchFamily="34" charset="0"/>
              </a:rPr>
              <a:t>: environ 4 </a:t>
            </a:r>
            <a:r>
              <a:rPr lang="fr-FR" sz="2400" b="1" baseline="30000" dirty="0" smtClean="0">
                <a:latin typeface="Arial" pitchFamily="34" charset="0"/>
                <a:cs typeface="Arial" pitchFamily="34" charset="0"/>
              </a:rPr>
              <a:t>minutes</a:t>
            </a:r>
            <a:endParaRPr lang="fr-FR" sz="3600" b="1" baseline="30000" dirty="0" smtClean="0">
              <a:latin typeface="Arial" pitchFamily="34" charset="0"/>
              <a:cs typeface="Arial" pitchFamily="34" charset="0"/>
            </a:endParaRPr>
          </a:p>
          <a:p>
            <a:r>
              <a:rPr lang="fr-FR" sz="1200" b="1" baseline="30000" dirty="0" smtClean="0">
                <a:latin typeface="Arial" pitchFamily="34" charset="0"/>
                <a:cs typeface="Arial" pitchFamily="34" charset="0"/>
              </a:rPr>
              <a:t>http://www.dailymotion.com/video/x248hch_decouvrir-le-nunavik-2014-gilles-boutin-voyageur_travel</a:t>
            </a:r>
            <a:endParaRPr lang="fr-FR" sz="1200" b="1" baseline="30000" dirty="0">
              <a:latin typeface="Arial" pitchFamily="34" charset="0"/>
              <a:cs typeface="Arial" pitchFamily="34" charset="0"/>
            </a:endParaRPr>
          </a:p>
          <a:p>
            <a:endParaRPr lang="fr-FR" sz="2000" b="1" baseline="30000" dirty="0" smtClean="0"/>
          </a:p>
          <a:p>
            <a:endParaRPr lang="fr-FR" dirty="0" smtClean="0">
              <a:hlinkClick r:id="rId3"/>
            </a:endParaRPr>
          </a:p>
          <a:p>
            <a:endParaRPr lang="fr-FR" dirty="0">
              <a:hlinkClick r:id="rId3"/>
            </a:endParaRPr>
          </a:p>
          <a:p>
            <a:endParaRPr lang="fr-FR" dirty="0"/>
          </a:p>
        </p:txBody>
      </p:sp>
      <p:sp>
        <p:nvSpPr>
          <p:cNvPr id="6" name="ZoneTexte 5"/>
          <p:cNvSpPr txBox="1"/>
          <p:nvPr/>
        </p:nvSpPr>
        <p:spPr>
          <a:xfrm>
            <a:off x="546100" y="254000"/>
            <a:ext cx="5626100" cy="369332"/>
          </a:xfrm>
          <a:prstGeom prst="rect">
            <a:avLst/>
          </a:prstGeom>
          <a:noFill/>
        </p:spPr>
        <p:txBody>
          <a:bodyPr wrap="square" rtlCol="0">
            <a:spAutoFit/>
          </a:bodyPr>
          <a:lstStyle/>
          <a:p>
            <a:r>
              <a:rPr lang="fr-CA" b="1" dirty="0" smtClean="0">
                <a:solidFill>
                  <a:schemeClr val="bg1"/>
                </a:solidFill>
                <a:latin typeface="Arial" pitchFamily="34" charset="0"/>
                <a:cs typeface="Arial" pitchFamily="34" charset="0"/>
              </a:rPr>
              <a:t>Niveau :</a:t>
            </a:r>
            <a:r>
              <a:rPr lang="fr-CA" dirty="0" smtClean="0">
                <a:solidFill>
                  <a:schemeClr val="bg1"/>
                </a:solidFill>
                <a:latin typeface="Arial" pitchFamily="34" charset="0"/>
                <a:cs typeface="Arial" pitchFamily="34" charset="0"/>
              </a:rPr>
              <a:t> 6</a:t>
            </a:r>
            <a:r>
              <a:rPr lang="fr-CA" baseline="30000" dirty="0" smtClean="0">
                <a:solidFill>
                  <a:schemeClr val="bg1"/>
                </a:solidFill>
                <a:latin typeface="Arial" pitchFamily="34" charset="0"/>
                <a:cs typeface="Arial" pitchFamily="34" charset="0"/>
              </a:rPr>
              <a:t>e</a:t>
            </a:r>
            <a:r>
              <a:rPr lang="fr-CA" dirty="0" smtClean="0">
                <a:solidFill>
                  <a:schemeClr val="bg1"/>
                </a:solidFill>
                <a:latin typeface="Arial" pitchFamily="34" charset="0"/>
                <a:cs typeface="Arial" pitchFamily="34" charset="0"/>
              </a:rPr>
              <a:t> année</a:t>
            </a:r>
            <a:endParaRPr lang="fr-FR" dirty="0">
              <a:solidFill>
                <a:schemeClr val="bg1"/>
              </a:solidFill>
              <a:latin typeface="Arial" pitchFamily="34" charset="0"/>
              <a:cs typeface="Arial" pitchFamily="34" charset="0"/>
            </a:endParaRPr>
          </a:p>
        </p:txBody>
      </p:sp>
      <p:pic>
        <p:nvPicPr>
          <p:cNvPr id="2" name="Découvrir le Nunavik 2014 Gilles Boutin Voyageur.mp4">
            <a:hlinkClick r:id="" action="ppaction://media"/>
            <a:hlinkHover r:id="" action="ppaction://ole?verb=0"/>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209738" y="2161309"/>
            <a:ext cx="5962462" cy="3353885"/>
          </a:xfrm>
          <a:prstGeom prst="rect">
            <a:avLst/>
          </a:prstGeom>
        </p:spPr>
      </p:pic>
      <p:sp>
        <p:nvSpPr>
          <p:cNvPr id="7" name="Rectangle 6"/>
          <p:cNvSpPr/>
          <p:nvPr/>
        </p:nvSpPr>
        <p:spPr>
          <a:xfrm>
            <a:off x="2177935" y="1098835"/>
            <a:ext cx="4289367" cy="49721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CA" dirty="0" smtClean="0">
              <a:solidFill>
                <a:schemeClr val="bg1"/>
              </a:solidFill>
            </a:endParaRPr>
          </a:p>
          <a:p>
            <a:pPr algn="ctr"/>
            <a:endParaRPr lang="en-CA" sz="2000" b="1" dirty="0" smtClean="0">
              <a:solidFill>
                <a:schemeClr val="bg1"/>
              </a:solidFill>
            </a:endParaRPr>
          </a:p>
          <a:p>
            <a:pPr algn="ctr"/>
            <a:r>
              <a:rPr lang="en-CA" sz="2400" b="1" dirty="0" smtClean="0">
                <a:solidFill>
                  <a:schemeClr val="bg1"/>
                </a:solidFill>
                <a:latin typeface="Arial" pitchFamily="34" charset="0"/>
                <a:cs typeface="Arial" pitchFamily="34" charset="0"/>
              </a:rPr>
              <a:t>LE PEUPLE INUIT</a:t>
            </a:r>
          </a:p>
          <a:p>
            <a:pPr algn="ctr"/>
            <a:endParaRPr lang="en-CA" dirty="0" smtClean="0">
              <a:solidFill>
                <a:schemeClr val="bg1"/>
              </a:solidFill>
            </a:endParaRPr>
          </a:p>
          <a:p>
            <a:pPr algn="ctr"/>
            <a:endParaRPr lang="fr-CA" dirty="0">
              <a:solidFill>
                <a:schemeClr val="bg1"/>
              </a:solidFill>
            </a:endParaRPr>
          </a:p>
        </p:txBody>
      </p:sp>
    </p:spTree>
    <p:extLst>
      <p:ext uri="{BB962C8B-B14F-4D97-AF65-F5344CB8AC3E}">
        <p14:creationId xmlns:p14="http://schemas.microsoft.com/office/powerpoint/2010/main" xmlns="" val="1902485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remove"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62000" y="431800"/>
            <a:ext cx="184666" cy="369332"/>
          </a:xfrm>
          <a:prstGeom prst="rect">
            <a:avLst/>
          </a:prstGeom>
          <a:noFill/>
        </p:spPr>
        <p:txBody>
          <a:bodyPr wrap="none" rtlCol="0">
            <a:spAutoFit/>
          </a:bodyPr>
          <a:lstStyle/>
          <a:p>
            <a:endParaRPr lang="fr-FR" dirty="0"/>
          </a:p>
        </p:txBody>
      </p:sp>
      <p:pic>
        <p:nvPicPr>
          <p:cNvPr id="2" name="Image 1" descr="baIMG_8996.JPG">
            <a:hlinkClick r:id="rId2"/>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881934" y="3111335"/>
            <a:ext cx="4947607" cy="3246867"/>
          </a:xfrm>
          <a:prstGeom prst="rect">
            <a:avLst/>
          </a:prstGeom>
        </p:spPr>
      </p:pic>
      <p:sp>
        <p:nvSpPr>
          <p:cNvPr id="5" name="ZoneTexte 4"/>
          <p:cNvSpPr txBox="1"/>
          <p:nvPr/>
        </p:nvSpPr>
        <p:spPr>
          <a:xfrm>
            <a:off x="2344189" y="2188005"/>
            <a:ext cx="4485352" cy="923330"/>
          </a:xfrm>
          <a:prstGeom prst="rect">
            <a:avLst/>
          </a:prstGeom>
          <a:noFill/>
        </p:spPr>
        <p:txBody>
          <a:bodyPr wrap="square" rtlCol="0">
            <a:spAutoFit/>
          </a:bodyPr>
          <a:lstStyle/>
          <a:p>
            <a:pPr algn="ctr"/>
            <a:r>
              <a:rPr lang="fr-FR" b="1" dirty="0" smtClean="0">
                <a:latin typeface="Arial" pitchFamily="34" charset="0"/>
                <a:cs typeface="Arial" pitchFamily="34" charset="0"/>
              </a:rPr>
              <a:t>Cliquer sur la photo pour atteindre</a:t>
            </a:r>
            <a:br>
              <a:rPr lang="fr-FR" b="1" dirty="0" smtClean="0">
                <a:latin typeface="Arial" pitchFamily="34" charset="0"/>
                <a:cs typeface="Arial" pitchFamily="34" charset="0"/>
              </a:rPr>
            </a:br>
            <a:r>
              <a:rPr lang="fr-FR" b="1" dirty="0" smtClean="0">
                <a:latin typeface="Arial" pitchFamily="34" charset="0"/>
                <a:cs typeface="Arial" pitchFamily="34" charset="0"/>
              </a:rPr>
              <a:t> le site de photos de Gilles Boutin</a:t>
            </a:r>
          </a:p>
          <a:p>
            <a:pPr algn="ctr"/>
            <a:endParaRPr lang="fr-FR" b="1" dirty="0"/>
          </a:p>
        </p:txBody>
      </p:sp>
      <p:sp>
        <p:nvSpPr>
          <p:cNvPr id="6" name="ZoneTexte 5"/>
          <p:cNvSpPr txBox="1"/>
          <p:nvPr/>
        </p:nvSpPr>
        <p:spPr>
          <a:xfrm>
            <a:off x="546100" y="254000"/>
            <a:ext cx="5626100" cy="369332"/>
          </a:xfrm>
          <a:prstGeom prst="rect">
            <a:avLst/>
          </a:prstGeom>
          <a:noFill/>
        </p:spPr>
        <p:txBody>
          <a:bodyPr wrap="square" rtlCol="0">
            <a:spAutoFit/>
          </a:bodyPr>
          <a:lstStyle/>
          <a:p>
            <a:r>
              <a:rPr lang="fr-CA" b="1" dirty="0" smtClean="0">
                <a:solidFill>
                  <a:schemeClr val="bg1"/>
                </a:solidFill>
                <a:latin typeface="Arial" pitchFamily="34" charset="0"/>
                <a:cs typeface="Arial" pitchFamily="34" charset="0"/>
              </a:rPr>
              <a:t>Niveau :</a:t>
            </a:r>
            <a:r>
              <a:rPr lang="fr-CA" dirty="0" smtClean="0">
                <a:solidFill>
                  <a:schemeClr val="bg1"/>
                </a:solidFill>
                <a:latin typeface="Arial" pitchFamily="34" charset="0"/>
                <a:cs typeface="Arial" pitchFamily="34" charset="0"/>
              </a:rPr>
              <a:t> 6</a:t>
            </a:r>
            <a:r>
              <a:rPr lang="fr-CA" baseline="30000" dirty="0" smtClean="0">
                <a:solidFill>
                  <a:schemeClr val="bg1"/>
                </a:solidFill>
                <a:latin typeface="Arial" pitchFamily="34" charset="0"/>
                <a:cs typeface="Arial" pitchFamily="34" charset="0"/>
              </a:rPr>
              <a:t>e</a:t>
            </a:r>
            <a:r>
              <a:rPr lang="fr-CA" dirty="0" smtClean="0">
                <a:solidFill>
                  <a:schemeClr val="bg1"/>
                </a:solidFill>
                <a:latin typeface="Arial" pitchFamily="34" charset="0"/>
                <a:cs typeface="Arial" pitchFamily="34" charset="0"/>
              </a:rPr>
              <a:t> année</a:t>
            </a:r>
            <a:endParaRPr lang="fr-FR" dirty="0">
              <a:solidFill>
                <a:schemeClr val="bg1"/>
              </a:solidFill>
              <a:latin typeface="Arial" pitchFamily="34" charset="0"/>
              <a:cs typeface="Arial" pitchFamily="34" charset="0"/>
            </a:endParaRPr>
          </a:p>
        </p:txBody>
      </p:sp>
      <p:sp>
        <p:nvSpPr>
          <p:cNvPr id="7" name="Rectangle 6"/>
          <p:cNvSpPr/>
          <p:nvPr/>
        </p:nvSpPr>
        <p:spPr>
          <a:xfrm>
            <a:off x="3230087" y="2849725"/>
            <a:ext cx="2720618" cy="261610"/>
          </a:xfrm>
          <a:prstGeom prst="rect">
            <a:avLst/>
          </a:prstGeom>
        </p:spPr>
        <p:txBody>
          <a:bodyPr wrap="none">
            <a:spAutoFit/>
          </a:bodyPr>
          <a:lstStyle/>
          <a:p>
            <a:pPr algn="ctr"/>
            <a:r>
              <a:rPr lang="fr-CA" sz="1100" dirty="0" smtClean="0">
                <a:latin typeface="Arial" pitchFamily="34" charset="0"/>
                <a:cs typeface="Arial" pitchFamily="34" charset="0"/>
              </a:rPr>
              <a:t>http://www.banditdenuit.com/photos.html</a:t>
            </a:r>
            <a:endParaRPr lang="fr-CA" sz="1100" dirty="0">
              <a:latin typeface="Arial" pitchFamily="34" charset="0"/>
              <a:cs typeface="Arial" pitchFamily="34" charset="0"/>
            </a:endParaRPr>
          </a:p>
        </p:txBody>
      </p:sp>
      <p:sp>
        <p:nvSpPr>
          <p:cNvPr id="8" name="Rectangle 7"/>
          <p:cNvSpPr/>
          <p:nvPr/>
        </p:nvSpPr>
        <p:spPr>
          <a:xfrm>
            <a:off x="1994103" y="1049737"/>
            <a:ext cx="4947607" cy="66031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CA" dirty="0" smtClean="0">
              <a:solidFill>
                <a:schemeClr val="bg1"/>
              </a:solidFill>
            </a:endParaRPr>
          </a:p>
          <a:p>
            <a:pPr algn="ctr"/>
            <a:r>
              <a:rPr lang="fr-CA" sz="2400" b="1" dirty="0" smtClean="0">
                <a:solidFill>
                  <a:schemeClr val="bg1"/>
                </a:solidFill>
                <a:latin typeface="Arial" pitchFamily="34" charset="0"/>
                <a:cs typeface="Arial" pitchFamily="34" charset="0"/>
              </a:rPr>
              <a:t>Le chasseur d’aurores boréales</a:t>
            </a:r>
            <a:endParaRPr lang="fr-CA" dirty="0" smtClean="0">
              <a:solidFill>
                <a:schemeClr val="bg1"/>
              </a:solidFill>
              <a:latin typeface="Arial" pitchFamily="34" charset="0"/>
              <a:cs typeface="Arial" pitchFamily="34" charset="0"/>
            </a:endParaRPr>
          </a:p>
          <a:p>
            <a:pPr algn="ctr"/>
            <a:endParaRPr lang="fr-CA" dirty="0">
              <a:solidFill>
                <a:schemeClr val="bg1"/>
              </a:solidFill>
            </a:endParaRPr>
          </a:p>
        </p:txBody>
      </p:sp>
    </p:spTree>
    <p:extLst>
      <p:ext uri="{BB962C8B-B14F-4D97-AF65-F5344CB8AC3E}">
        <p14:creationId xmlns:p14="http://schemas.microsoft.com/office/powerpoint/2010/main" xmlns="" val="2709778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62000" y="431800"/>
            <a:ext cx="184666" cy="369332"/>
          </a:xfrm>
          <a:prstGeom prst="rect">
            <a:avLst/>
          </a:prstGeom>
          <a:noFill/>
        </p:spPr>
        <p:txBody>
          <a:bodyPr wrap="none" rtlCol="0">
            <a:spAutoFit/>
          </a:bodyPr>
          <a:lstStyle/>
          <a:p>
            <a:endParaRPr lang="fr-FR" dirty="0"/>
          </a:p>
        </p:txBody>
      </p:sp>
      <p:sp>
        <p:nvSpPr>
          <p:cNvPr id="5" name="ZoneTexte 4"/>
          <p:cNvSpPr txBox="1"/>
          <p:nvPr/>
        </p:nvSpPr>
        <p:spPr>
          <a:xfrm>
            <a:off x="546100" y="254000"/>
            <a:ext cx="5626100" cy="369332"/>
          </a:xfrm>
          <a:prstGeom prst="rect">
            <a:avLst/>
          </a:prstGeom>
          <a:noFill/>
        </p:spPr>
        <p:txBody>
          <a:bodyPr wrap="square" rtlCol="0">
            <a:spAutoFit/>
          </a:bodyPr>
          <a:lstStyle/>
          <a:p>
            <a:r>
              <a:rPr lang="fr-CA" b="1" dirty="0" smtClean="0">
                <a:solidFill>
                  <a:schemeClr val="bg1"/>
                </a:solidFill>
                <a:latin typeface="Arial" pitchFamily="34" charset="0"/>
                <a:cs typeface="Arial" pitchFamily="34" charset="0"/>
              </a:rPr>
              <a:t>Niveau :</a:t>
            </a:r>
            <a:r>
              <a:rPr lang="fr-CA" dirty="0" smtClean="0">
                <a:solidFill>
                  <a:schemeClr val="bg1"/>
                </a:solidFill>
                <a:latin typeface="Arial" pitchFamily="34" charset="0"/>
                <a:cs typeface="Arial" pitchFamily="34" charset="0"/>
              </a:rPr>
              <a:t> 6</a:t>
            </a:r>
            <a:r>
              <a:rPr lang="fr-CA" baseline="30000" dirty="0" smtClean="0">
                <a:solidFill>
                  <a:schemeClr val="bg1"/>
                </a:solidFill>
                <a:latin typeface="Arial" pitchFamily="34" charset="0"/>
                <a:cs typeface="Arial" pitchFamily="34" charset="0"/>
              </a:rPr>
              <a:t>e</a:t>
            </a:r>
            <a:r>
              <a:rPr lang="fr-CA" dirty="0" smtClean="0">
                <a:solidFill>
                  <a:schemeClr val="bg1"/>
                </a:solidFill>
                <a:latin typeface="Arial" pitchFamily="34" charset="0"/>
                <a:cs typeface="Arial" pitchFamily="34" charset="0"/>
              </a:rPr>
              <a:t> année</a:t>
            </a:r>
            <a:endParaRPr lang="fr-FR" dirty="0">
              <a:solidFill>
                <a:schemeClr val="bg1"/>
              </a:solidFill>
              <a:latin typeface="Arial" pitchFamily="34" charset="0"/>
              <a:cs typeface="Arial" pitchFamily="34" charset="0"/>
            </a:endParaRPr>
          </a:p>
        </p:txBody>
      </p:sp>
      <p:sp>
        <p:nvSpPr>
          <p:cNvPr id="2" name="ZoneTexte 1"/>
          <p:cNvSpPr txBox="1"/>
          <p:nvPr/>
        </p:nvSpPr>
        <p:spPr>
          <a:xfrm>
            <a:off x="546100" y="1717257"/>
            <a:ext cx="8116455" cy="4708981"/>
          </a:xfrm>
          <a:prstGeom prst="rect">
            <a:avLst/>
          </a:prstGeom>
          <a:noFill/>
        </p:spPr>
        <p:txBody>
          <a:bodyPr wrap="square" rtlCol="0">
            <a:spAutoFit/>
          </a:bodyPr>
          <a:lstStyle/>
          <a:p>
            <a:pPr algn="ctr"/>
            <a:r>
              <a:rPr lang="fr-CA" sz="3600" b="1" dirty="0">
                <a:latin typeface="Arial" pitchFamily="34" charset="0"/>
                <a:cs typeface="Arial" pitchFamily="34" charset="0"/>
              </a:rPr>
              <a:t>Le jeune </a:t>
            </a:r>
            <a:r>
              <a:rPr lang="fr-CA" sz="3600" b="1" dirty="0" err="1" smtClean="0">
                <a:latin typeface="Arial" pitchFamily="34" charset="0"/>
                <a:cs typeface="Arial" pitchFamily="34" charset="0"/>
              </a:rPr>
              <a:t>Arsaniq</a:t>
            </a:r>
            <a:endParaRPr lang="fr-CA" sz="3600" b="1" dirty="0" smtClean="0">
              <a:latin typeface="Arial" pitchFamily="34" charset="0"/>
              <a:cs typeface="Arial" pitchFamily="34" charset="0"/>
            </a:endParaRPr>
          </a:p>
          <a:p>
            <a:pPr algn="ctr"/>
            <a:r>
              <a:rPr lang="en-CA" sz="1200" dirty="0" smtClean="0">
                <a:latin typeface="Arial" pitchFamily="34" charset="0"/>
                <a:cs typeface="Arial" pitchFamily="34" charset="0"/>
              </a:rPr>
              <a:t>http://quebec-nunavik.ezgestion.com/aurores_p12-13.pdf</a:t>
            </a:r>
            <a:endParaRPr lang="fr-CA" sz="1200" dirty="0">
              <a:latin typeface="Arial" pitchFamily="34" charset="0"/>
              <a:cs typeface="Arial" pitchFamily="34" charset="0"/>
            </a:endParaRPr>
          </a:p>
          <a:p>
            <a:r>
              <a:rPr lang="fr-CA" sz="1400" b="1" dirty="0">
                <a:latin typeface="Arial" pitchFamily="34" charset="0"/>
                <a:cs typeface="Arial" pitchFamily="34" charset="0"/>
              </a:rPr>
              <a:t> </a:t>
            </a:r>
            <a:endParaRPr lang="fr-CA" sz="1400" dirty="0">
              <a:latin typeface="Arial" pitchFamily="34" charset="0"/>
              <a:cs typeface="Arial" pitchFamily="34" charset="0"/>
            </a:endParaRPr>
          </a:p>
          <a:p>
            <a:r>
              <a:rPr lang="fr-CA" sz="1400" b="1" dirty="0">
                <a:latin typeface="Arial" pitchFamily="34" charset="0"/>
                <a:cs typeface="Arial" pitchFamily="34" charset="0"/>
              </a:rPr>
              <a:t>Cette légende nordique raconte la curieuse aventure d’un jeune Inuit.</a:t>
            </a:r>
          </a:p>
          <a:p>
            <a:r>
              <a:rPr lang="fr-CA" sz="1400" dirty="0">
                <a:latin typeface="Arial" pitchFamily="34" charset="0"/>
                <a:cs typeface="Arial" pitchFamily="34" charset="0"/>
              </a:rPr>
              <a:t> </a:t>
            </a:r>
          </a:p>
          <a:p>
            <a:pPr algn="just"/>
            <a:r>
              <a:rPr lang="fr-CA" sz="1400" dirty="0">
                <a:latin typeface="Arial" pitchFamily="34" charset="0"/>
                <a:cs typeface="Arial" pitchFamily="34" charset="0"/>
              </a:rPr>
              <a:t>Son père était un chasseur et sa mère était considérée comme la plus belle. Toutes les femmes de leur entourage en étaient vertes de jalousie, car ses cheveux étaient d’un noir pur et ses yeux perçants illuminaient son visage gracieux. Toutefois, la beauté n’est pas tout, et même après plusieurs années de mariage, le couple se désolait de ne pas avoir d’enfants. À la fin d’une journée de chasse, le chasseur se coucha dans la neige pour bien voir les étoiles s’emparer du ciel, quand tout d’un coup, il fut surpris par un spectacle saisissant. Dans le ciel assombri, il vit des couleurs et des jets lumineux qui dansaient et prenaient des formes étranges. À un moment, la lumière se transforma en une boule de feu qui s’agitait de part et d’autre du ciel et il crut, à cet instant, que s’il avait tendu la main, il serait arrivé à la saisir. Peu après, le chasseur regagna son campement à la hâte, convaincu que ce ciel étrange était de bon augure. Il retrouva sa compagne, qui, l’air comblé, lui annonça qu’elle allait enfin avoir un enfant. Persuadé que les lueurs colorées leur avaient amené la chance et le bonheur, il confia à sa femme tout ce qu’il avait vu de ses yeux vus, elle ne crut pas un mot de ce qu’il racontait et préféra croire qu’il s’était assoupi et que toute cette histoire n’était qu’un rêve. Quelque temps plus tard naissait un garçon qu’ils appelèrent </a:t>
            </a:r>
            <a:r>
              <a:rPr lang="fr-CA" sz="1400" dirty="0" err="1">
                <a:latin typeface="Arial" pitchFamily="34" charset="0"/>
                <a:cs typeface="Arial" pitchFamily="34" charset="0"/>
              </a:rPr>
              <a:t>Arsaniq</a:t>
            </a:r>
            <a:r>
              <a:rPr lang="fr-CA" sz="1400" dirty="0">
                <a:latin typeface="Arial" pitchFamily="34" charset="0"/>
                <a:cs typeface="Arial" pitchFamily="34" charset="0"/>
              </a:rPr>
              <a:t>. </a:t>
            </a:r>
          </a:p>
          <a:p>
            <a:r>
              <a:rPr lang="fr-CA" sz="1400" dirty="0"/>
              <a:t> </a:t>
            </a:r>
          </a:p>
        </p:txBody>
      </p:sp>
      <p:sp>
        <p:nvSpPr>
          <p:cNvPr id="6" name="Rectangle 5"/>
          <p:cNvSpPr/>
          <p:nvPr/>
        </p:nvSpPr>
        <p:spPr>
          <a:xfrm>
            <a:off x="1987929" y="1056947"/>
            <a:ext cx="5018512" cy="66031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CA" dirty="0" smtClean="0">
              <a:solidFill>
                <a:schemeClr val="bg1"/>
              </a:solidFill>
            </a:endParaRPr>
          </a:p>
          <a:p>
            <a:pPr algn="ctr"/>
            <a:r>
              <a:rPr lang="en-CA" sz="2400" b="1" dirty="0" smtClean="0">
                <a:solidFill>
                  <a:schemeClr val="bg1"/>
                </a:solidFill>
                <a:latin typeface="Arial" pitchFamily="34" charset="0"/>
                <a:cs typeface="Arial" pitchFamily="34" charset="0"/>
              </a:rPr>
              <a:t>Le chasseur d’aurores </a:t>
            </a:r>
            <a:r>
              <a:rPr lang="en-CA" sz="2400" b="1" dirty="0" err="1" smtClean="0">
                <a:solidFill>
                  <a:schemeClr val="bg1"/>
                </a:solidFill>
                <a:latin typeface="Arial" pitchFamily="34" charset="0"/>
                <a:cs typeface="Arial" pitchFamily="34" charset="0"/>
              </a:rPr>
              <a:t>boréales</a:t>
            </a:r>
            <a:endParaRPr lang="en-CA" dirty="0" smtClean="0">
              <a:solidFill>
                <a:schemeClr val="bg1"/>
              </a:solidFill>
              <a:latin typeface="Arial" pitchFamily="34" charset="0"/>
              <a:cs typeface="Arial" pitchFamily="34" charset="0"/>
            </a:endParaRPr>
          </a:p>
          <a:p>
            <a:pPr algn="ctr"/>
            <a:endParaRPr lang="fr-CA" dirty="0">
              <a:solidFill>
                <a:schemeClr val="bg1"/>
              </a:solidFill>
            </a:endParaRPr>
          </a:p>
        </p:txBody>
      </p:sp>
    </p:spTree>
    <p:extLst>
      <p:ext uri="{BB962C8B-B14F-4D97-AF65-F5344CB8AC3E}">
        <p14:creationId xmlns:p14="http://schemas.microsoft.com/office/powerpoint/2010/main" xmlns="" val="23045422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62000" y="431800"/>
            <a:ext cx="184666" cy="369332"/>
          </a:xfrm>
          <a:prstGeom prst="rect">
            <a:avLst/>
          </a:prstGeom>
          <a:noFill/>
        </p:spPr>
        <p:txBody>
          <a:bodyPr wrap="none" rtlCol="0">
            <a:spAutoFit/>
          </a:bodyPr>
          <a:lstStyle/>
          <a:p>
            <a:endParaRPr lang="fr-FR" dirty="0"/>
          </a:p>
        </p:txBody>
      </p:sp>
      <p:pic>
        <p:nvPicPr>
          <p:cNvPr id="2" name="Image 1" descr="Aurores_p12-13.pdf"/>
          <p:cNvPicPr>
            <a:picLocks noChangeAspect="1"/>
          </p:cNvPicPr>
          <p:nvPr/>
        </p:nvPicPr>
        <p:blipFill rotWithShape="1">
          <a:blip r:embed="rId2">
            <a:extLst>
              <a:ext uri="{28A0092B-C50C-407E-A947-70E740481C1C}">
                <a14:useLocalDpi xmlns:a14="http://schemas.microsoft.com/office/drawing/2010/main" xmlns="" val="0"/>
              </a:ext>
            </a:extLst>
          </a:blip>
          <a:srcRect l="54780" t="12419" r="26391" b="38847"/>
          <a:stretch/>
        </p:blipFill>
        <p:spPr>
          <a:xfrm>
            <a:off x="762000" y="2006135"/>
            <a:ext cx="4062524" cy="4418232"/>
          </a:xfrm>
          <a:prstGeom prst="rect">
            <a:avLst/>
          </a:prstGeom>
        </p:spPr>
      </p:pic>
      <p:sp>
        <p:nvSpPr>
          <p:cNvPr id="5" name="ZoneTexte 4"/>
          <p:cNvSpPr txBox="1"/>
          <p:nvPr/>
        </p:nvSpPr>
        <p:spPr>
          <a:xfrm>
            <a:off x="546100" y="254000"/>
            <a:ext cx="5626100" cy="369332"/>
          </a:xfrm>
          <a:prstGeom prst="rect">
            <a:avLst/>
          </a:prstGeom>
          <a:noFill/>
        </p:spPr>
        <p:txBody>
          <a:bodyPr wrap="square" rtlCol="0">
            <a:spAutoFit/>
          </a:bodyPr>
          <a:lstStyle/>
          <a:p>
            <a:r>
              <a:rPr lang="fr-CA" b="1" dirty="0" smtClean="0">
                <a:solidFill>
                  <a:schemeClr val="bg1"/>
                </a:solidFill>
                <a:latin typeface="Arial" pitchFamily="34" charset="0"/>
                <a:cs typeface="Arial" pitchFamily="34" charset="0"/>
              </a:rPr>
              <a:t>Niveau :</a:t>
            </a:r>
            <a:r>
              <a:rPr lang="fr-CA" dirty="0" smtClean="0">
                <a:solidFill>
                  <a:schemeClr val="bg1"/>
                </a:solidFill>
                <a:latin typeface="Arial" pitchFamily="34" charset="0"/>
                <a:cs typeface="Arial" pitchFamily="34" charset="0"/>
              </a:rPr>
              <a:t> 6</a:t>
            </a:r>
            <a:r>
              <a:rPr lang="fr-CA" baseline="30000" dirty="0" smtClean="0">
                <a:solidFill>
                  <a:schemeClr val="bg1"/>
                </a:solidFill>
                <a:latin typeface="Arial" pitchFamily="34" charset="0"/>
                <a:cs typeface="Arial" pitchFamily="34" charset="0"/>
              </a:rPr>
              <a:t>e</a:t>
            </a:r>
            <a:r>
              <a:rPr lang="fr-CA" dirty="0" smtClean="0">
                <a:solidFill>
                  <a:schemeClr val="bg1"/>
                </a:solidFill>
                <a:latin typeface="Arial" pitchFamily="34" charset="0"/>
                <a:cs typeface="Arial" pitchFamily="34" charset="0"/>
              </a:rPr>
              <a:t> année</a:t>
            </a:r>
            <a:endParaRPr lang="fr-FR" dirty="0">
              <a:solidFill>
                <a:schemeClr val="bg1"/>
              </a:solidFill>
              <a:latin typeface="Arial" pitchFamily="34" charset="0"/>
              <a:cs typeface="Arial" pitchFamily="34" charset="0"/>
            </a:endParaRPr>
          </a:p>
        </p:txBody>
      </p:sp>
      <p:sp>
        <p:nvSpPr>
          <p:cNvPr id="4" name="ZoneTexte 3"/>
          <p:cNvSpPr txBox="1"/>
          <p:nvPr/>
        </p:nvSpPr>
        <p:spPr>
          <a:xfrm>
            <a:off x="5033818" y="1900052"/>
            <a:ext cx="4110182" cy="4770537"/>
          </a:xfrm>
          <a:prstGeom prst="rect">
            <a:avLst/>
          </a:prstGeom>
          <a:noFill/>
        </p:spPr>
        <p:txBody>
          <a:bodyPr wrap="square" rtlCol="0">
            <a:spAutoFit/>
          </a:bodyPr>
          <a:lstStyle/>
          <a:p>
            <a:pPr algn="just"/>
            <a:r>
              <a:rPr lang="fr-CA" sz="1600" dirty="0">
                <a:latin typeface="Arial" pitchFamily="34" charset="0"/>
                <a:cs typeface="Arial" pitchFamily="34" charset="0"/>
              </a:rPr>
              <a:t>Les jours heureux filèrent à toute vitesse et </a:t>
            </a:r>
            <a:r>
              <a:rPr lang="fr-CA" sz="1600" dirty="0" err="1">
                <a:latin typeface="Arial" pitchFamily="34" charset="0"/>
                <a:cs typeface="Arial" pitchFamily="34" charset="0"/>
              </a:rPr>
              <a:t>Arsaniq</a:t>
            </a:r>
            <a:r>
              <a:rPr lang="fr-CA" sz="1600" dirty="0">
                <a:latin typeface="Arial" pitchFamily="34" charset="0"/>
                <a:cs typeface="Arial" pitchFamily="34" charset="0"/>
              </a:rPr>
              <a:t> était devenu un jeune adolescent robuste et intelligent qui excellait à la chasse, presque autant que son père. Leur destin bascula, quand une tempête les surprit alors que tous les deux étaient partis au large en kayak. Ils pagayèrent autant qu’ils le pouvaient pour se mettre à l’abri sur la banquise, mais le père d’</a:t>
            </a:r>
            <a:r>
              <a:rPr lang="fr-CA" sz="1600" dirty="0" err="1">
                <a:latin typeface="Arial" pitchFamily="34" charset="0"/>
                <a:cs typeface="Arial" pitchFamily="34" charset="0"/>
              </a:rPr>
              <a:t>Arsaniq</a:t>
            </a:r>
            <a:r>
              <a:rPr lang="fr-CA" sz="1600" dirty="0">
                <a:latin typeface="Arial" pitchFamily="34" charset="0"/>
                <a:cs typeface="Arial" pitchFamily="34" charset="0"/>
              </a:rPr>
              <a:t> n’y arriva pas. Son kayak chavira et il sombra sans qu’</a:t>
            </a:r>
            <a:r>
              <a:rPr lang="fr-CA" sz="1600" dirty="0" err="1">
                <a:latin typeface="Arial" pitchFamily="34" charset="0"/>
                <a:cs typeface="Arial" pitchFamily="34" charset="0"/>
              </a:rPr>
              <a:t>Arsaniq</a:t>
            </a:r>
            <a:r>
              <a:rPr lang="fr-CA" sz="1600" dirty="0">
                <a:latin typeface="Arial" pitchFamily="34" charset="0"/>
                <a:cs typeface="Arial" pitchFamily="34" charset="0"/>
              </a:rPr>
              <a:t> arrive à le secourir. Ce dernier, accablé de tristesse et rongé par les remords, réussit à rentrer chez lui où il apprit l’horrible nouvelle à sa mère. Bien qu’il lui offrit toute sa tendresse et qu’il l’entoura d’attentions, elle n’avait plus le désir de vivre et se laissa mourir de chagrin</a:t>
            </a:r>
            <a:r>
              <a:rPr lang="fr-CA" sz="1600" dirty="0" smtClean="0">
                <a:latin typeface="Arial" pitchFamily="34" charset="0"/>
                <a:cs typeface="Arial" pitchFamily="34" charset="0"/>
              </a:rPr>
              <a:t>.</a:t>
            </a:r>
            <a:endParaRPr lang="fr-FR" sz="1600" dirty="0">
              <a:latin typeface="Arial" pitchFamily="34" charset="0"/>
              <a:cs typeface="Arial" pitchFamily="34" charset="0"/>
            </a:endParaRPr>
          </a:p>
          <a:p>
            <a:endParaRPr lang="fr-FR" sz="1600" dirty="0"/>
          </a:p>
        </p:txBody>
      </p:sp>
      <p:sp>
        <p:nvSpPr>
          <p:cNvPr id="6" name="Rectangle 5"/>
          <p:cNvSpPr/>
          <p:nvPr/>
        </p:nvSpPr>
        <p:spPr>
          <a:xfrm>
            <a:off x="2407153" y="1026946"/>
            <a:ext cx="4041148" cy="61203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CA" sz="1600" dirty="0" smtClean="0">
              <a:solidFill>
                <a:schemeClr val="bg1"/>
              </a:solidFill>
            </a:endParaRPr>
          </a:p>
          <a:p>
            <a:pPr algn="ctr"/>
            <a:endParaRPr lang="en-CA" sz="1600" b="1" dirty="0" smtClean="0">
              <a:solidFill>
                <a:schemeClr val="bg1"/>
              </a:solidFill>
              <a:latin typeface="Arial" pitchFamily="34" charset="0"/>
              <a:cs typeface="Arial" pitchFamily="34" charset="0"/>
            </a:endParaRPr>
          </a:p>
          <a:p>
            <a:pPr algn="ctr"/>
            <a:r>
              <a:rPr lang="en-CA" b="1" dirty="0" smtClean="0">
                <a:solidFill>
                  <a:schemeClr val="bg1"/>
                </a:solidFill>
                <a:latin typeface="Arial" pitchFamily="34" charset="0"/>
                <a:cs typeface="Arial" pitchFamily="34" charset="0"/>
              </a:rPr>
              <a:t>Le chasseur d’aurores </a:t>
            </a:r>
            <a:r>
              <a:rPr lang="en-CA" b="1" dirty="0" err="1" smtClean="0">
                <a:solidFill>
                  <a:schemeClr val="bg1"/>
                </a:solidFill>
                <a:latin typeface="Arial" pitchFamily="34" charset="0"/>
                <a:cs typeface="Arial" pitchFamily="34" charset="0"/>
              </a:rPr>
              <a:t>boréales</a:t>
            </a:r>
            <a:endParaRPr lang="en-CA" b="1" dirty="0" smtClean="0">
              <a:solidFill>
                <a:schemeClr val="bg1"/>
              </a:solidFill>
              <a:latin typeface="Arial" pitchFamily="34" charset="0"/>
              <a:cs typeface="Arial" pitchFamily="34" charset="0"/>
            </a:endParaRPr>
          </a:p>
          <a:p>
            <a:pPr algn="ctr"/>
            <a:r>
              <a:rPr lang="fr-CA" sz="1600" b="1" dirty="0" smtClean="0">
                <a:latin typeface="Arial" pitchFamily="34" charset="0"/>
                <a:cs typeface="Arial" pitchFamily="34" charset="0"/>
              </a:rPr>
              <a:t>Le jeune </a:t>
            </a:r>
            <a:r>
              <a:rPr lang="fr-CA" sz="1600" b="1" dirty="0" err="1" smtClean="0">
                <a:latin typeface="Arial" pitchFamily="34" charset="0"/>
                <a:cs typeface="Arial" pitchFamily="34" charset="0"/>
              </a:rPr>
              <a:t>Arsaniq</a:t>
            </a:r>
            <a:endParaRPr lang="fr-CA" sz="1600" b="1" dirty="0" smtClean="0">
              <a:latin typeface="Arial" pitchFamily="34" charset="0"/>
              <a:cs typeface="Arial" pitchFamily="34" charset="0"/>
            </a:endParaRPr>
          </a:p>
          <a:p>
            <a:pPr algn="ctr"/>
            <a:endParaRPr lang="en-CA" sz="1600" dirty="0" smtClean="0">
              <a:solidFill>
                <a:schemeClr val="bg1"/>
              </a:solidFill>
            </a:endParaRPr>
          </a:p>
          <a:p>
            <a:pPr algn="ctr"/>
            <a:endParaRPr lang="fr-CA" dirty="0">
              <a:solidFill>
                <a:schemeClr val="bg1"/>
              </a:solidFill>
            </a:endParaRPr>
          </a:p>
        </p:txBody>
      </p:sp>
    </p:spTree>
    <p:extLst>
      <p:ext uri="{BB962C8B-B14F-4D97-AF65-F5344CB8AC3E}">
        <p14:creationId xmlns:p14="http://schemas.microsoft.com/office/powerpoint/2010/main" xmlns="" val="21933143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62000" y="431800"/>
            <a:ext cx="184666" cy="369332"/>
          </a:xfrm>
          <a:prstGeom prst="rect">
            <a:avLst/>
          </a:prstGeom>
          <a:noFill/>
        </p:spPr>
        <p:txBody>
          <a:bodyPr wrap="none" rtlCol="0">
            <a:spAutoFit/>
          </a:bodyPr>
          <a:lstStyle/>
          <a:p>
            <a:endParaRPr lang="fr-FR" dirty="0"/>
          </a:p>
        </p:txBody>
      </p:sp>
      <p:sp>
        <p:nvSpPr>
          <p:cNvPr id="5" name="ZoneTexte 4"/>
          <p:cNvSpPr txBox="1"/>
          <p:nvPr/>
        </p:nvSpPr>
        <p:spPr>
          <a:xfrm>
            <a:off x="546100" y="254000"/>
            <a:ext cx="5626100" cy="369332"/>
          </a:xfrm>
          <a:prstGeom prst="rect">
            <a:avLst/>
          </a:prstGeom>
          <a:noFill/>
        </p:spPr>
        <p:txBody>
          <a:bodyPr wrap="square" rtlCol="0">
            <a:spAutoFit/>
          </a:bodyPr>
          <a:lstStyle/>
          <a:p>
            <a:r>
              <a:rPr lang="fr-CA" b="1" dirty="0" smtClean="0">
                <a:solidFill>
                  <a:schemeClr val="bg1"/>
                </a:solidFill>
                <a:latin typeface="Arial" pitchFamily="34" charset="0"/>
                <a:cs typeface="Arial" pitchFamily="34" charset="0"/>
              </a:rPr>
              <a:t>Niveau :</a:t>
            </a:r>
            <a:r>
              <a:rPr lang="fr-CA" dirty="0" smtClean="0">
                <a:solidFill>
                  <a:schemeClr val="bg1"/>
                </a:solidFill>
                <a:latin typeface="Arial" pitchFamily="34" charset="0"/>
                <a:cs typeface="Arial" pitchFamily="34" charset="0"/>
              </a:rPr>
              <a:t> 6</a:t>
            </a:r>
            <a:r>
              <a:rPr lang="fr-CA" baseline="30000" dirty="0" smtClean="0">
                <a:solidFill>
                  <a:schemeClr val="bg1"/>
                </a:solidFill>
                <a:latin typeface="Arial" pitchFamily="34" charset="0"/>
                <a:cs typeface="Arial" pitchFamily="34" charset="0"/>
              </a:rPr>
              <a:t>e</a:t>
            </a:r>
            <a:r>
              <a:rPr lang="fr-CA" dirty="0" smtClean="0">
                <a:solidFill>
                  <a:schemeClr val="bg1"/>
                </a:solidFill>
                <a:latin typeface="Arial" pitchFamily="34" charset="0"/>
                <a:cs typeface="Arial" pitchFamily="34" charset="0"/>
              </a:rPr>
              <a:t> année</a:t>
            </a:r>
            <a:endParaRPr lang="fr-FR" dirty="0">
              <a:solidFill>
                <a:schemeClr val="bg1"/>
              </a:solidFill>
              <a:latin typeface="Arial" pitchFamily="34" charset="0"/>
              <a:cs typeface="Arial" pitchFamily="34" charset="0"/>
            </a:endParaRPr>
          </a:p>
        </p:txBody>
      </p:sp>
      <p:sp>
        <p:nvSpPr>
          <p:cNvPr id="4" name="ZoneTexte 3"/>
          <p:cNvSpPr txBox="1"/>
          <p:nvPr/>
        </p:nvSpPr>
        <p:spPr>
          <a:xfrm>
            <a:off x="277092" y="1947649"/>
            <a:ext cx="8601364" cy="4031873"/>
          </a:xfrm>
          <a:prstGeom prst="rect">
            <a:avLst/>
          </a:prstGeom>
          <a:noFill/>
        </p:spPr>
        <p:txBody>
          <a:bodyPr wrap="square" rtlCol="0">
            <a:spAutoFit/>
          </a:bodyPr>
          <a:lstStyle/>
          <a:p>
            <a:pPr algn="just"/>
            <a:r>
              <a:rPr lang="fr-CA" sz="1600" dirty="0">
                <a:latin typeface="Arial" pitchFamily="34" charset="0"/>
                <a:cs typeface="Arial" pitchFamily="34" charset="0"/>
              </a:rPr>
              <a:t>Orphelin, </a:t>
            </a:r>
            <a:r>
              <a:rPr lang="fr-CA" sz="1600" dirty="0" err="1">
                <a:latin typeface="Arial" pitchFamily="34" charset="0"/>
                <a:cs typeface="Arial" pitchFamily="34" charset="0"/>
              </a:rPr>
              <a:t>Arsaniq</a:t>
            </a:r>
            <a:r>
              <a:rPr lang="fr-CA" sz="1600" dirty="0">
                <a:latin typeface="Arial" pitchFamily="34" charset="0"/>
                <a:cs typeface="Arial" pitchFamily="34" charset="0"/>
              </a:rPr>
              <a:t> était laissé à lui-même. Heureusement, il était un bon chasseur et il arrivait à vivre sans l’aide des autres. Ses parents lui manquaient affreusement, et ce, surtout le soir, quand il se retrouvait seul au campement. Une nuit où il ne trouvait pas le sommeil, il sortit pour observer le ciel étoilé. Il se rappela alors cette curieuse histoire que lui avait racontée son père, quand tout à coup, des formes lumineuses s’emparèrent du ciel. Incrédule, il ferma les yeux et quand il les rouvrit, il comprit qu’il ne rêvait pas. Il voyait lui aussi des créatures bizarres qui se déplaçaient dans la nuit et il se sentit attiré et entraîné par elles. Sans attendre et sans hésitation, il bondit sur ses deux pieds et il tendit les bras vers le ciel. Il voulait les toucher et il souhaitait qu’elles l’agrippent et l’entraînent avec elles afin qu’il rejoigne les profondeurs du ciel. Les bras tendus, il ouvrit les yeux et rit de bon cœur. C’est à cet instant qu’il se mit à monter, et monter pour devenir lui-même un faisceau lumineux qui jonglait avec des boules de feu.</a:t>
            </a:r>
          </a:p>
          <a:p>
            <a:pPr algn="just"/>
            <a:r>
              <a:rPr lang="fr-CA" sz="1600" dirty="0">
                <a:latin typeface="Arial" pitchFamily="34" charset="0"/>
                <a:cs typeface="Arial" pitchFamily="34" charset="0"/>
              </a:rPr>
              <a:t> </a:t>
            </a:r>
          </a:p>
          <a:p>
            <a:pPr algn="just"/>
            <a:r>
              <a:rPr lang="fr-CA" sz="1600" dirty="0">
                <a:latin typeface="Arial" pitchFamily="34" charset="0"/>
                <a:cs typeface="Arial" pitchFamily="34" charset="0"/>
              </a:rPr>
              <a:t>Après cette nuit, plus personne ne revit le jeune orphelin. Dans la langue </a:t>
            </a:r>
            <a:r>
              <a:rPr lang="fr-CA" sz="1600" dirty="0" err="1">
                <a:latin typeface="Arial" pitchFamily="34" charset="0"/>
                <a:cs typeface="Arial" pitchFamily="34" charset="0"/>
              </a:rPr>
              <a:t>inuite</a:t>
            </a:r>
            <a:r>
              <a:rPr lang="fr-CA" sz="1600" dirty="0">
                <a:latin typeface="Arial" pitchFamily="34" charset="0"/>
                <a:cs typeface="Arial" pitchFamily="34" charset="0"/>
              </a:rPr>
              <a:t>, « </a:t>
            </a:r>
            <a:r>
              <a:rPr lang="fr-CA" sz="1600" dirty="0" err="1">
                <a:latin typeface="Arial" pitchFamily="34" charset="0"/>
                <a:cs typeface="Arial" pitchFamily="34" charset="0"/>
              </a:rPr>
              <a:t>Arsaniq</a:t>
            </a:r>
            <a:r>
              <a:rPr lang="fr-CA" sz="1600" dirty="0">
                <a:latin typeface="Arial" pitchFamily="34" charset="0"/>
                <a:cs typeface="Arial" pitchFamily="34" charset="0"/>
              </a:rPr>
              <a:t> » veut désormais dire « aurores boréales ». Quand les Inuit regardent ces jeux de lumière nocturne, ils ont inévitablement une pensée pour le jeune garçon. </a:t>
            </a:r>
          </a:p>
        </p:txBody>
      </p:sp>
      <p:sp>
        <p:nvSpPr>
          <p:cNvPr id="7" name="Rectangle 6"/>
          <p:cNvSpPr/>
          <p:nvPr/>
        </p:nvSpPr>
        <p:spPr>
          <a:xfrm>
            <a:off x="2030681" y="1026946"/>
            <a:ext cx="4512623" cy="61203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CA" sz="1600" dirty="0" smtClean="0">
              <a:solidFill>
                <a:schemeClr val="bg1"/>
              </a:solidFill>
            </a:endParaRPr>
          </a:p>
          <a:p>
            <a:pPr algn="ctr"/>
            <a:endParaRPr lang="en-CA" sz="1600" b="1" dirty="0" smtClean="0">
              <a:solidFill>
                <a:schemeClr val="bg1"/>
              </a:solidFill>
              <a:latin typeface="Arial" pitchFamily="34" charset="0"/>
              <a:cs typeface="Arial" pitchFamily="34" charset="0"/>
            </a:endParaRPr>
          </a:p>
          <a:p>
            <a:pPr algn="ctr"/>
            <a:r>
              <a:rPr lang="en-CA" sz="2000" b="1" dirty="0" smtClean="0">
                <a:solidFill>
                  <a:schemeClr val="bg1"/>
                </a:solidFill>
                <a:latin typeface="Arial" pitchFamily="34" charset="0"/>
                <a:cs typeface="Arial" pitchFamily="34" charset="0"/>
              </a:rPr>
              <a:t>Le chasseur d’aurores </a:t>
            </a:r>
            <a:r>
              <a:rPr lang="en-CA" sz="2000" b="1" dirty="0" err="1" smtClean="0">
                <a:solidFill>
                  <a:schemeClr val="bg1"/>
                </a:solidFill>
                <a:latin typeface="Arial" pitchFamily="34" charset="0"/>
                <a:cs typeface="Arial" pitchFamily="34" charset="0"/>
              </a:rPr>
              <a:t>boréales</a:t>
            </a:r>
            <a:endParaRPr lang="en-CA" sz="2000" b="1" dirty="0" smtClean="0">
              <a:solidFill>
                <a:schemeClr val="bg1"/>
              </a:solidFill>
              <a:latin typeface="Arial" pitchFamily="34" charset="0"/>
              <a:cs typeface="Arial" pitchFamily="34" charset="0"/>
            </a:endParaRPr>
          </a:p>
          <a:p>
            <a:pPr algn="ctr"/>
            <a:r>
              <a:rPr lang="fr-CA" sz="1600" b="1" dirty="0" smtClean="0">
                <a:latin typeface="Arial" pitchFamily="34" charset="0"/>
                <a:cs typeface="Arial" pitchFamily="34" charset="0"/>
              </a:rPr>
              <a:t>Le jeune </a:t>
            </a:r>
            <a:r>
              <a:rPr lang="fr-CA" sz="1600" b="1" dirty="0" err="1" smtClean="0">
                <a:latin typeface="Arial" pitchFamily="34" charset="0"/>
                <a:cs typeface="Arial" pitchFamily="34" charset="0"/>
              </a:rPr>
              <a:t>Arsaniq</a:t>
            </a:r>
            <a:endParaRPr lang="fr-CA" sz="1600" b="1" dirty="0" smtClean="0">
              <a:latin typeface="Arial" pitchFamily="34" charset="0"/>
              <a:cs typeface="Arial" pitchFamily="34" charset="0"/>
            </a:endParaRPr>
          </a:p>
          <a:p>
            <a:pPr algn="ctr"/>
            <a:endParaRPr lang="en-CA" sz="1600" dirty="0" smtClean="0">
              <a:solidFill>
                <a:schemeClr val="bg1"/>
              </a:solidFill>
            </a:endParaRPr>
          </a:p>
          <a:p>
            <a:pPr algn="ctr"/>
            <a:endParaRPr lang="fr-CA" dirty="0">
              <a:solidFill>
                <a:schemeClr val="bg1"/>
              </a:solidFill>
            </a:endParaRPr>
          </a:p>
        </p:txBody>
      </p:sp>
    </p:spTree>
    <p:extLst>
      <p:ext uri="{BB962C8B-B14F-4D97-AF65-F5344CB8AC3E}">
        <p14:creationId xmlns:p14="http://schemas.microsoft.com/office/powerpoint/2010/main" xmlns="" val="170112682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660</TotalTime>
  <Words>490</Words>
  <Application>Microsoft Office PowerPoint</Application>
  <PresentationFormat>Affichage à l'écran (4:3)</PresentationFormat>
  <Paragraphs>61</Paragraphs>
  <Slides>10</Slides>
  <Notes>0</Notes>
  <HiddenSlides>0</HiddenSlides>
  <MMClips>1</MMClips>
  <ScaleCrop>false</ScaleCrop>
  <HeadingPairs>
    <vt:vector size="4" baseType="variant">
      <vt:variant>
        <vt:lpstr>Thème</vt:lpstr>
      </vt:variant>
      <vt:variant>
        <vt:i4>1</vt:i4>
      </vt:variant>
      <vt:variant>
        <vt:lpstr>Titres des diapositives</vt:lpstr>
      </vt:variant>
      <vt:variant>
        <vt:i4>10</vt:i4>
      </vt:variant>
    </vt:vector>
  </HeadingPairs>
  <TitlesOfParts>
    <vt:vector size="11" baseType="lpstr">
      <vt:lpstr>Thème Office</vt:lpstr>
      <vt:lpstr>  LE PEUPLE INUIT /  Le chasseur d’aurores boréales     </vt:lpstr>
      <vt:lpstr>Diapositive 2</vt:lpstr>
      <vt:lpstr>Diapositive 3</vt:lpstr>
      <vt:lpstr>LE PEUPLE INUIT Collectivités du Nunavik</vt:lpstr>
      <vt:lpstr>Diapositive 5</vt:lpstr>
      <vt:lpstr>Diapositive 6</vt:lpstr>
      <vt:lpstr>Diapositive 7</vt:lpstr>
      <vt:lpstr>Diapositive 8</vt:lpstr>
      <vt:lpstr>Diapositive 9</vt:lpstr>
      <vt:lpstr>Diapositive 10</vt:lpstr>
    </vt:vector>
  </TitlesOfParts>
  <Company>CAAVD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l'activité :  Honorons la tortue!</dc:title>
  <dc:creator>Peggy Trudel</dc:creator>
  <cp:lastModifiedBy>Maxime</cp:lastModifiedBy>
  <cp:revision>76</cp:revision>
  <cp:lastPrinted>2016-01-06T20:08:11Z</cp:lastPrinted>
  <dcterms:created xsi:type="dcterms:W3CDTF">2015-12-21T15:50:36Z</dcterms:created>
  <dcterms:modified xsi:type="dcterms:W3CDTF">2017-02-20T20:51:49Z</dcterms:modified>
</cp:coreProperties>
</file>