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78" r:id="rId3"/>
    <p:sldId id="279" r:id="rId4"/>
    <p:sldId id="273" r:id="rId5"/>
    <p:sldId id="283" r:id="rId6"/>
    <p:sldId id="275" r:id="rId7"/>
    <p:sldId id="282" r:id="rId8"/>
    <p:sldId id="274" r:id="rId9"/>
    <p:sldId id="284" r:id="rId10"/>
    <p:sldId id="285" r:id="rId11"/>
    <p:sldId id="286" r:id="rId12"/>
    <p:sldId id="287" r:id="rId13"/>
    <p:sldId id="288" r:id="rId1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10" d="100"/>
          <a:sy n="110" d="100"/>
        </p:scale>
        <p:origin x="-1644" y="-90"/>
      </p:cViewPr>
      <p:guideLst>
        <p:guide orient="horz" pos="1617"/>
        <p:guide pos="162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6DC5F-5688-471F-8A60-371EDD6FCD85}" type="datetimeFigureOut">
              <a:rPr lang="fr-CA" smtClean="0"/>
              <a:pPr/>
              <a:t>2017-02-15</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0132DB-1C08-4085-B2FA-BF4C8D2F307C}" type="slidenum">
              <a:rPr lang="fr-CA" smtClean="0"/>
              <a:pPr/>
              <a:t>‹N°›</a:t>
            </a:fld>
            <a:endParaRPr lang="fr-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190132DB-1C08-4085-B2FA-BF4C8D2F307C}" type="slidenum">
              <a:rPr lang="fr-CA" smtClean="0"/>
              <a:pPr/>
              <a:t>7</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31898A4-7E16-9147-89CF-1ADC2786FF1D}" type="datetimeFigureOut">
              <a:rPr lang="fr-FR" smtClean="0"/>
              <a:pPr/>
              <a:t>15/02/2017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43271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931898A4-7E16-9147-89CF-1ADC2786FF1D}" type="datetimeFigureOut">
              <a:rPr lang="fr-FR" smtClean="0"/>
              <a:pPr/>
              <a:t>15/02/2017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165728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931898A4-7E16-9147-89CF-1ADC2786FF1D}" type="datetimeFigureOut">
              <a:rPr lang="fr-FR" smtClean="0"/>
              <a:pPr/>
              <a:t>15/02/2017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399978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931898A4-7E16-9147-89CF-1ADC2786FF1D}" type="datetimeFigureOut">
              <a:rPr lang="fr-FR" smtClean="0"/>
              <a:pPr/>
              <a:t>15/02/2017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402790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931898A4-7E16-9147-89CF-1ADC2786FF1D}" type="datetimeFigureOut">
              <a:rPr lang="fr-FR" smtClean="0"/>
              <a:pPr/>
              <a:t>15/02/2017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138731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931898A4-7E16-9147-89CF-1ADC2786FF1D}" type="datetimeFigureOut">
              <a:rPr lang="fr-FR" smtClean="0"/>
              <a:pPr/>
              <a:t>15/02/2017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269186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931898A4-7E16-9147-89CF-1ADC2786FF1D}" type="datetimeFigureOut">
              <a:rPr lang="fr-FR" smtClean="0"/>
              <a:pPr/>
              <a:t>15/02/2017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298667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931898A4-7E16-9147-89CF-1ADC2786FF1D}" type="datetimeFigureOut">
              <a:rPr lang="fr-FR" smtClean="0"/>
              <a:pPr/>
              <a:t>15/02/2017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86320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31898A4-7E16-9147-89CF-1ADC2786FF1D}" type="datetimeFigureOut">
              <a:rPr lang="fr-FR" smtClean="0"/>
              <a:pPr/>
              <a:t>15/02/2017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4150548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931898A4-7E16-9147-89CF-1ADC2786FF1D}" type="datetimeFigureOut">
              <a:rPr lang="fr-FR" smtClean="0"/>
              <a:pPr/>
              <a:t>15/02/2017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4030557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931898A4-7E16-9147-89CF-1ADC2786FF1D}" type="datetimeFigureOut">
              <a:rPr lang="fr-FR" smtClean="0"/>
              <a:pPr/>
              <a:t>15/02/2017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769281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898A4-7E16-9147-89CF-1ADC2786FF1D}" type="datetimeFigureOut">
              <a:rPr lang="fr-FR" smtClean="0"/>
              <a:pPr/>
              <a:t>15/02/2017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982197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n.org/fr/letsfightracis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hyperlink" Target="http://www.un.org/fr/letsfightracis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cdpdj.qc.ca/fr/droits-de-la-personne/pratiques/Pages/discrimination.aspx"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caavd.ca/marche-gabriel-commanda.html"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www.lefigaro.fr/histoire/archives/2015/03/20/26010-20150320ARTFIG00331-le-massacre-de-sharpeville-a-l-origine-de-la-journee-du-21-mars-contre-le-racisme.php"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hyperlink" Target="http://evene.lefigaro.fr/citation/amour-difference-separe-19984.php"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un.org/fr/letsfightracis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58243" y="2579298"/>
            <a:ext cx="7772400" cy="3190852"/>
          </a:xfrm>
        </p:spPr>
        <p:txBody>
          <a:bodyPr>
            <a:normAutofit fontScale="90000"/>
          </a:bodyPr>
          <a:lstStyle/>
          <a:p>
            <a:r>
              <a:rPr lang="fr-CA" dirty="0" smtClean="0"/>
              <a:t/>
            </a:r>
            <a:br>
              <a:rPr lang="fr-CA" dirty="0" smtClean="0"/>
            </a:br>
            <a:r>
              <a:rPr lang="fr-CA" sz="4000" b="1" dirty="0" smtClean="0"/>
              <a:t/>
            </a:r>
            <a:br>
              <a:rPr lang="fr-CA" sz="4000" b="1" dirty="0" smtClean="0"/>
            </a:br>
            <a:r>
              <a:rPr lang="fr-CA" sz="3600" b="1" cap="all" dirty="0" smtClean="0">
                <a:latin typeface="Arial" pitchFamily="34" charset="0"/>
                <a:cs typeface="Arial" pitchFamily="34" charset="0"/>
              </a:rPr>
              <a:t>Agissons pour l’élimination de la discrimination raciale </a:t>
            </a:r>
            <a:r>
              <a:rPr lang="fr-CA" sz="3600" b="1" dirty="0" smtClean="0">
                <a:latin typeface="Arial" pitchFamily="34" charset="0"/>
                <a:cs typeface="Arial" pitchFamily="34" charset="0"/>
              </a:rPr>
              <a:t>/</a:t>
            </a:r>
            <a:br>
              <a:rPr lang="fr-CA" sz="3600" b="1" dirty="0" smtClean="0">
                <a:latin typeface="Arial" pitchFamily="34" charset="0"/>
                <a:cs typeface="Arial" pitchFamily="34" charset="0"/>
              </a:rPr>
            </a:br>
            <a:r>
              <a:rPr lang="fr-CA" sz="3600" b="1" dirty="0" smtClean="0">
                <a:latin typeface="Arial" pitchFamily="34" charset="0"/>
                <a:cs typeface="Arial" pitchFamily="34" charset="0"/>
              </a:rPr>
              <a:t>Journée internationale pour l’élimination de la discrimination raciale</a:t>
            </a:r>
            <a:r>
              <a:rPr lang="fr-CA" sz="2800" dirty="0" smtClean="0"/>
              <a:t/>
            </a:r>
            <a:br>
              <a:rPr lang="fr-CA" sz="2800" dirty="0" smtClean="0"/>
            </a:br>
            <a:r>
              <a:rPr lang="fr-CA" sz="3200" dirty="0" smtClean="0"/>
              <a:t/>
            </a:r>
            <a:br>
              <a:rPr lang="fr-CA" sz="3200" dirty="0" smtClean="0"/>
            </a:br>
            <a:r>
              <a:rPr lang="fr-CA" sz="4000" b="1" dirty="0"/>
              <a:t/>
            </a:r>
            <a:br>
              <a:rPr lang="fr-CA" sz="4000" b="1" dirty="0"/>
            </a:br>
            <a:r>
              <a:rPr lang="fr-CA" sz="4000" b="1" dirty="0"/>
              <a:t> </a:t>
            </a:r>
            <a:br>
              <a:rPr lang="fr-CA" sz="4000" b="1" dirty="0"/>
            </a:br>
            <a:r>
              <a:rPr lang="fr-CA" dirty="0"/>
              <a:t/>
            </a:r>
            <a:br>
              <a:rPr lang="fr-CA" dirty="0"/>
            </a:br>
            <a:endParaRPr lang="fr-FR" dirty="0"/>
          </a:p>
        </p:txBody>
      </p:sp>
      <p:sp>
        <p:nvSpPr>
          <p:cNvPr id="4" name="ZoneTexte 3"/>
          <p:cNvSpPr txBox="1"/>
          <p:nvPr/>
        </p:nvSpPr>
        <p:spPr>
          <a:xfrm>
            <a:off x="546100" y="254000"/>
            <a:ext cx="5626100" cy="369332"/>
          </a:xfrm>
          <a:prstGeom prst="rect">
            <a:avLst/>
          </a:prstGeom>
          <a:noFill/>
        </p:spPr>
        <p:txBody>
          <a:bodyPr wrap="square" rtlCol="0">
            <a:spAutoFit/>
          </a:bodyPr>
          <a:lstStyle/>
          <a:p>
            <a:r>
              <a:rPr lang="fr-CA" b="1" dirty="0" smtClean="0">
                <a:solidFill>
                  <a:schemeClr val="bg1"/>
                </a:solidFill>
                <a:latin typeface="Arial" pitchFamily="34" charset="0"/>
                <a:cs typeface="Arial" pitchFamily="34" charset="0"/>
              </a:rPr>
              <a:t>Niveau</a:t>
            </a:r>
            <a:r>
              <a:rPr lang="fr-CA" b="1" dirty="0">
                <a:solidFill>
                  <a:schemeClr val="bg1"/>
                </a:solidFill>
                <a:latin typeface="Arial" pitchFamily="34" charset="0"/>
                <a:cs typeface="Arial" pitchFamily="34" charset="0"/>
              </a:rPr>
              <a:t> :</a:t>
            </a:r>
            <a:r>
              <a:rPr lang="fr-CA" dirty="0">
                <a:solidFill>
                  <a:schemeClr val="bg1"/>
                </a:solidFill>
                <a:latin typeface="Arial" pitchFamily="34" charset="0"/>
                <a:cs typeface="Arial" pitchFamily="34" charset="0"/>
              </a:rPr>
              <a:t> </a:t>
            </a:r>
            <a:r>
              <a:rPr lang="fr-CA" dirty="0" smtClean="0">
                <a:solidFill>
                  <a:schemeClr val="bg1"/>
                </a:solidFill>
                <a:latin typeface="Arial" pitchFamily="34" charset="0"/>
                <a:cs typeface="Arial" pitchFamily="34" charset="0"/>
              </a:rPr>
              <a:t>1</a:t>
            </a:r>
            <a:r>
              <a:rPr lang="fr-CA" baseline="30000" dirty="0" smtClean="0">
                <a:solidFill>
                  <a:schemeClr val="bg1"/>
                </a:solidFill>
                <a:latin typeface="Arial" pitchFamily="34" charset="0"/>
                <a:cs typeface="Arial" pitchFamily="34" charset="0"/>
              </a:rPr>
              <a:t>ère</a:t>
            </a:r>
            <a:r>
              <a:rPr lang="fr-CA" dirty="0" smtClean="0">
                <a:solidFill>
                  <a:schemeClr val="bg1"/>
                </a:solidFill>
                <a:latin typeface="Arial" pitchFamily="34" charset="0"/>
                <a:cs typeface="Arial" pitchFamily="34" charset="0"/>
              </a:rPr>
              <a:t> </a:t>
            </a:r>
            <a:r>
              <a:rPr lang="fr-CA" dirty="0">
                <a:solidFill>
                  <a:schemeClr val="bg1"/>
                </a:solidFill>
                <a:latin typeface="Arial" pitchFamily="34" charset="0"/>
                <a:cs typeface="Arial" pitchFamily="34" charset="0"/>
              </a:rPr>
              <a:t>secondaire </a:t>
            </a:r>
            <a:endParaRPr lang="fr-FR"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1251206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ZoneTexte 3"/>
          <p:cNvSpPr txBox="1"/>
          <p:nvPr/>
        </p:nvSpPr>
        <p:spPr>
          <a:xfrm>
            <a:off x="546100" y="254000"/>
            <a:ext cx="5626100" cy="369332"/>
          </a:xfrm>
          <a:prstGeom prst="rect">
            <a:avLst/>
          </a:prstGeom>
          <a:noFill/>
        </p:spPr>
        <p:txBody>
          <a:bodyPr wrap="square" rtlCol="0">
            <a:spAutoFit/>
          </a:bodyPr>
          <a:lstStyle/>
          <a:p>
            <a:r>
              <a:rPr lang="fr-CA" b="1" dirty="0" smtClean="0">
                <a:solidFill>
                  <a:schemeClr val="bg1"/>
                </a:solidFill>
                <a:latin typeface="Arial" pitchFamily="34" charset="0"/>
                <a:cs typeface="Arial" pitchFamily="34" charset="0"/>
              </a:rPr>
              <a:t>Niveau :</a:t>
            </a:r>
            <a:r>
              <a:rPr lang="fr-CA" dirty="0" smtClean="0">
                <a:solidFill>
                  <a:schemeClr val="bg1"/>
                </a:solidFill>
                <a:latin typeface="Arial" pitchFamily="34" charset="0"/>
                <a:cs typeface="Arial" pitchFamily="34" charset="0"/>
              </a:rPr>
              <a:t> 1</a:t>
            </a:r>
            <a:r>
              <a:rPr lang="fr-CA" baseline="30000" dirty="0" smtClean="0">
                <a:solidFill>
                  <a:schemeClr val="bg1"/>
                </a:solidFill>
                <a:latin typeface="Arial" pitchFamily="34" charset="0"/>
                <a:cs typeface="Arial" pitchFamily="34" charset="0"/>
              </a:rPr>
              <a:t>ère</a:t>
            </a:r>
            <a:r>
              <a:rPr lang="fr-CA" dirty="0" smtClean="0">
                <a:solidFill>
                  <a:schemeClr val="bg1"/>
                </a:solidFill>
                <a:latin typeface="Arial" pitchFamily="34" charset="0"/>
                <a:cs typeface="Arial" pitchFamily="34" charset="0"/>
              </a:rPr>
              <a:t> secondaire </a:t>
            </a:r>
            <a:endParaRPr lang="fr-FR" dirty="0">
              <a:solidFill>
                <a:schemeClr val="bg1"/>
              </a:solidFill>
              <a:latin typeface="Arial" pitchFamily="34" charset="0"/>
              <a:cs typeface="Arial" pitchFamily="34" charset="0"/>
            </a:endParaRPr>
          </a:p>
        </p:txBody>
      </p:sp>
      <p:sp>
        <p:nvSpPr>
          <p:cNvPr id="3" name="ZoneTexte 2"/>
          <p:cNvSpPr txBox="1"/>
          <p:nvPr/>
        </p:nvSpPr>
        <p:spPr>
          <a:xfrm>
            <a:off x="762000" y="431800"/>
            <a:ext cx="184666" cy="369332"/>
          </a:xfrm>
          <a:prstGeom prst="rect">
            <a:avLst/>
          </a:prstGeom>
          <a:noFill/>
        </p:spPr>
        <p:txBody>
          <a:bodyPr wrap="none" rtlCol="0">
            <a:spAutoFit/>
          </a:bodyPr>
          <a:lstStyle/>
          <a:p>
            <a:endParaRPr lang="fr-FR" dirty="0"/>
          </a:p>
        </p:txBody>
      </p:sp>
      <p:sp>
        <p:nvSpPr>
          <p:cNvPr id="5" name="ZoneTexte 4"/>
          <p:cNvSpPr txBox="1"/>
          <p:nvPr/>
        </p:nvSpPr>
        <p:spPr>
          <a:xfrm>
            <a:off x="1050182" y="1932320"/>
            <a:ext cx="7136285" cy="1200329"/>
          </a:xfrm>
          <a:prstGeom prst="rect">
            <a:avLst/>
          </a:prstGeom>
          <a:noFill/>
        </p:spPr>
        <p:txBody>
          <a:bodyPr wrap="square" rtlCol="0">
            <a:spAutoFit/>
          </a:bodyPr>
          <a:lstStyle/>
          <a:p>
            <a:endParaRPr lang="fr-CA" dirty="0" smtClean="0">
              <a:latin typeface="Arial" pitchFamily="34" charset="0"/>
              <a:cs typeface="Arial" pitchFamily="34" charset="0"/>
            </a:endParaRPr>
          </a:p>
          <a:p>
            <a:endParaRPr lang="en-CA" dirty="0" smtClean="0">
              <a:latin typeface="Arial" pitchFamily="34" charset="0"/>
              <a:cs typeface="Arial" pitchFamily="34" charset="0"/>
            </a:endParaRPr>
          </a:p>
          <a:p>
            <a:endParaRPr lang="fr-CA" dirty="0" smtClean="0">
              <a:latin typeface="Arial" pitchFamily="34" charset="0"/>
              <a:cs typeface="Arial" pitchFamily="34" charset="0"/>
            </a:endParaRPr>
          </a:p>
          <a:p>
            <a:endParaRPr lang="fr-FR" dirty="0"/>
          </a:p>
        </p:txBody>
      </p:sp>
      <p:sp>
        <p:nvSpPr>
          <p:cNvPr id="6" name="ZoneTexte 5"/>
          <p:cNvSpPr txBox="1"/>
          <p:nvPr/>
        </p:nvSpPr>
        <p:spPr>
          <a:xfrm>
            <a:off x="232913" y="6098875"/>
            <a:ext cx="8712679" cy="400110"/>
          </a:xfrm>
          <a:prstGeom prst="rect">
            <a:avLst/>
          </a:prstGeom>
          <a:noFill/>
        </p:spPr>
        <p:txBody>
          <a:bodyPr wrap="square" rtlCol="0">
            <a:spAutoFit/>
          </a:bodyPr>
          <a:lstStyle/>
          <a:p>
            <a:r>
              <a:rPr lang="fr-CA" sz="1000" dirty="0" smtClean="0">
                <a:latin typeface="Arial" pitchFamily="34" charset="0"/>
                <a:cs typeface="Arial" pitchFamily="34" charset="0"/>
              </a:rPr>
              <a:t>Source : Organisation des Nations Unies, Je dis NON au racisme!, [en ligne], </a:t>
            </a:r>
            <a:r>
              <a:rPr lang="fr-CA" sz="1000" dirty="0" smtClean="0">
                <a:latin typeface="Arial" pitchFamily="34" charset="0"/>
                <a:cs typeface="Arial" pitchFamily="34" charset="0"/>
                <a:hlinkClick r:id="rId3"/>
              </a:rPr>
              <a:t>http://www.un.org/fr/letsfightracism/</a:t>
            </a:r>
            <a:r>
              <a:rPr lang="fr-CA" sz="1000" dirty="0" smtClean="0">
                <a:latin typeface="Arial" pitchFamily="34" charset="0"/>
                <a:cs typeface="Arial" pitchFamily="34" charset="0"/>
              </a:rPr>
              <a:t> [page consultée 09/02/2017].</a:t>
            </a:r>
          </a:p>
          <a:p>
            <a:endParaRPr lang="fr-FR" sz="1000" dirty="0"/>
          </a:p>
        </p:txBody>
      </p:sp>
      <p:pic>
        <p:nvPicPr>
          <p:cNvPr id="7" name="Image 6" descr="ONU1.jpg"/>
          <p:cNvPicPr>
            <a:picLocks noChangeAspect="1"/>
          </p:cNvPicPr>
          <p:nvPr/>
        </p:nvPicPr>
        <p:blipFill>
          <a:blip r:embed="rId4"/>
          <a:stretch>
            <a:fillRect/>
          </a:stretch>
        </p:blipFill>
        <p:spPr>
          <a:xfrm>
            <a:off x="2626743" y="801132"/>
            <a:ext cx="3545457" cy="5318186"/>
          </a:xfrm>
          <a:prstGeom prst="rect">
            <a:avLst/>
          </a:prstGeom>
        </p:spPr>
      </p:pic>
    </p:spTree>
    <p:extLst>
      <p:ext uri="{BB962C8B-B14F-4D97-AF65-F5344CB8AC3E}">
        <p14:creationId xmlns="" xmlns:p14="http://schemas.microsoft.com/office/powerpoint/2010/main" val="1817981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ZoneTexte 3"/>
          <p:cNvSpPr txBox="1"/>
          <p:nvPr/>
        </p:nvSpPr>
        <p:spPr>
          <a:xfrm>
            <a:off x="546100" y="254000"/>
            <a:ext cx="5626100" cy="369332"/>
          </a:xfrm>
          <a:prstGeom prst="rect">
            <a:avLst/>
          </a:prstGeom>
          <a:noFill/>
        </p:spPr>
        <p:txBody>
          <a:bodyPr wrap="square" rtlCol="0">
            <a:spAutoFit/>
          </a:bodyPr>
          <a:lstStyle/>
          <a:p>
            <a:r>
              <a:rPr lang="fr-CA" b="1" dirty="0" smtClean="0">
                <a:solidFill>
                  <a:schemeClr val="bg1"/>
                </a:solidFill>
                <a:latin typeface="Arial" pitchFamily="34" charset="0"/>
                <a:cs typeface="Arial" pitchFamily="34" charset="0"/>
              </a:rPr>
              <a:t>Niveau :</a:t>
            </a:r>
            <a:r>
              <a:rPr lang="fr-CA" dirty="0" smtClean="0">
                <a:solidFill>
                  <a:schemeClr val="bg1"/>
                </a:solidFill>
                <a:latin typeface="Arial" pitchFamily="34" charset="0"/>
                <a:cs typeface="Arial" pitchFamily="34" charset="0"/>
              </a:rPr>
              <a:t> 1</a:t>
            </a:r>
            <a:r>
              <a:rPr lang="fr-CA" baseline="30000" dirty="0" smtClean="0">
                <a:solidFill>
                  <a:schemeClr val="bg1"/>
                </a:solidFill>
                <a:latin typeface="Arial" pitchFamily="34" charset="0"/>
                <a:cs typeface="Arial" pitchFamily="34" charset="0"/>
              </a:rPr>
              <a:t>ère</a:t>
            </a:r>
            <a:r>
              <a:rPr lang="fr-CA" dirty="0" smtClean="0">
                <a:solidFill>
                  <a:schemeClr val="bg1"/>
                </a:solidFill>
                <a:latin typeface="Arial" pitchFamily="34" charset="0"/>
                <a:cs typeface="Arial" pitchFamily="34" charset="0"/>
              </a:rPr>
              <a:t> secondaire </a:t>
            </a:r>
            <a:endParaRPr lang="fr-FR" dirty="0">
              <a:solidFill>
                <a:schemeClr val="bg1"/>
              </a:solidFill>
              <a:latin typeface="Arial" pitchFamily="34" charset="0"/>
              <a:cs typeface="Arial" pitchFamily="34" charset="0"/>
            </a:endParaRPr>
          </a:p>
        </p:txBody>
      </p:sp>
      <p:sp>
        <p:nvSpPr>
          <p:cNvPr id="3" name="ZoneTexte 2"/>
          <p:cNvSpPr txBox="1"/>
          <p:nvPr/>
        </p:nvSpPr>
        <p:spPr>
          <a:xfrm>
            <a:off x="762000" y="431800"/>
            <a:ext cx="184666" cy="369332"/>
          </a:xfrm>
          <a:prstGeom prst="rect">
            <a:avLst/>
          </a:prstGeom>
          <a:noFill/>
        </p:spPr>
        <p:txBody>
          <a:bodyPr wrap="none" rtlCol="0">
            <a:spAutoFit/>
          </a:bodyPr>
          <a:lstStyle/>
          <a:p>
            <a:endParaRPr lang="fr-FR" dirty="0"/>
          </a:p>
        </p:txBody>
      </p:sp>
      <p:sp>
        <p:nvSpPr>
          <p:cNvPr id="5" name="ZoneTexte 4"/>
          <p:cNvSpPr txBox="1"/>
          <p:nvPr/>
        </p:nvSpPr>
        <p:spPr>
          <a:xfrm>
            <a:off x="1050182" y="1932320"/>
            <a:ext cx="7136285" cy="1200329"/>
          </a:xfrm>
          <a:prstGeom prst="rect">
            <a:avLst/>
          </a:prstGeom>
          <a:noFill/>
        </p:spPr>
        <p:txBody>
          <a:bodyPr wrap="square" rtlCol="0">
            <a:spAutoFit/>
          </a:bodyPr>
          <a:lstStyle/>
          <a:p>
            <a:endParaRPr lang="fr-CA" dirty="0" smtClean="0">
              <a:latin typeface="Arial" pitchFamily="34" charset="0"/>
              <a:cs typeface="Arial" pitchFamily="34" charset="0"/>
            </a:endParaRPr>
          </a:p>
          <a:p>
            <a:endParaRPr lang="en-CA" dirty="0" smtClean="0">
              <a:latin typeface="Arial" pitchFamily="34" charset="0"/>
              <a:cs typeface="Arial" pitchFamily="34" charset="0"/>
            </a:endParaRPr>
          </a:p>
          <a:p>
            <a:endParaRPr lang="fr-CA" dirty="0" smtClean="0">
              <a:latin typeface="Arial" pitchFamily="34" charset="0"/>
              <a:cs typeface="Arial" pitchFamily="34" charset="0"/>
            </a:endParaRPr>
          </a:p>
          <a:p>
            <a:endParaRPr lang="fr-FR" dirty="0"/>
          </a:p>
        </p:txBody>
      </p:sp>
      <p:sp>
        <p:nvSpPr>
          <p:cNvPr id="6" name="ZoneTexte 5"/>
          <p:cNvSpPr txBox="1"/>
          <p:nvPr/>
        </p:nvSpPr>
        <p:spPr>
          <a:xfrm>
            <a:off x="232913" y="6098875"/>
            <a:ext cx="8712679" cy="400110"/>
          </a:xfrm>
          <a:prstGeom prst="rect">
            <a:avLst/>
          </a:prstGeom>
          <a:noFill/>
        </p:spPr>
        <p:txBody>
          <a:bodyPr wrap="square" rtlCol="0">
            <a:spAutoFit/>
          </a:bodyPr>
          <a:lstStyle/>
          <a:p>
            <a:r>
              <a:rPr lang="fr-CA" sz="1000" dirty="0" smtClean="0">
                <a:latin typeface="Arial" pitchFamily="34" charset="0"/>
                <a:cs typeface="Arial" pitchFamily="34" charset="0"/>
              </a:rPr>
              <a:t>Source : Organisation des Nations Unies, Je dis NON au racisme!, [en ligne], </a:t>
            </a:r>
            <a:r>
              <a:rPr lang="fr-CA" sz="1000" dirty="0" smtClean="0">
                <a:latin typeface="Arial" pitchFamily="34" charset="0"/>
                <a:cs typeface="Arial" pitchFamily="34" charset="0"/>
                <a:hlinkClick r:id="rId3"/>
              </a:rPr>
              <a:t>http://www.un.org/fr/letsfightracism/</a:t>
            </a:r>
            <a:r>
              <a:rPr lang="fr-CA" sz="1000" dirty="0" smtClean="0">
                <a:latin typeface="Arial" pitchFamily="34" charset="0"/>
                <a:cs typeface="Arial" pitchFamily="34" charset="0"/>
              </a:rPr>
              <a:t> [page consultée 09/02/2017].</a:t>
            </a:r>
          </a:p>
          <a:p>
            <a:endParaRPr lang="fr-FR" sz="1000" dirty="0"/>
          </a:p>
        </p:txBody>
      </p:sp>
      <p:pic>
        <p:nvPicPr>
          <p:cNvPr id="7" name="Image 6" descr="ONU3.jpg"/>
          <p:cNvPicPr>
            <a:picLocks noChangeAspect="1"/>
          </p:cNvPicPr>
          <p:nvPr/>
        </p:nvPicPr>
        <p:blipFill>
          <a:blip r:embed="rId4"/>
          <a:stretch>
            <a:fillRect/>
          </a:stretch>
        </p:blipFill>
        <p:spPr>
          <a:xfrm>
            <a:off x="2467154" y="801132"/>
            <a:ext cx="3472132" cy="5208199"/>
          </a:xfrm>
          <a:prstGeom prst="rect">
            <a:avLst/>
          </a:prstGeom>
        </p:spPr>
      </p:pic>
    </p:spTree>
    <p:extLst>
      <p:ext uri="{BB962C8B-B14F-4D97-AF65-F5344CB8AC3E}">
        <p14:creationId xmlns="" xmlns:p14="http://schemas.microsoft.com/office/powerpoint/2010/main" val="1817981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ZoneTexte 3"/>
          <p:cNvSpPr txBox="1"/>
          <p:nvPr/>
        </p:nvSpPr>
        <p:spPr>
          <a:xfrm>
            <a:off x="546100" y="254000"/>
            <a:ext cx="5626100" cy="369332"/>
          </a:xfrm>
          <a:prstGeom prst="rect">
            <a:avLst/>
          </a:prstGeom>
          <a:noFill/>
        </p:spPr>
        <p:txBody>
          <a:bodyPr wrap="square" rtlCol="0">
            <a:spAutoFit/>
          </a:bodyPr>
          <a:lstStyle/>
          <a:p>
            <a:r>
              <a:rPr lang="fr-CA" b="1" dirty="0" smtClean="0">
                <a:solidFill>
                  <a:schemeClr val="bg1"/>
                </a:solidFill>
                <a:latin typeface="Arial" pitchFamily="34" charset="0"/>
                <a:cs typeface="Arial" pitchFamily="34" charset="0"/>
              </a:rPr>
              <a:t>Niveau :</a:t>
            </a:r>
            <a:r>
              <a:rPr lang="fr-CA" dirty="0" smtClean="0">
                <a:solidFill>
                  <a:schemeClr val="bg1"/>
                </a:solidFill>
                <a:latin typeface="Arial" pitchFamily="34" charset="0"/>
                <a:cs typeface="Arial" pitchFamily="34" charset="0"/>
              </a:rPr>
              <a:t> 1</a:t>
            </a:r>
            <a:r>
              <a:rPr lang="fr-CA" baseline="30000" dirty="0" smtClean="0">
                <a:solidFill>
                  <a:schemeClr val="bg1"/>
                </a:solidFill>
                <a:latin typeface="Arial" pitchFamily="34" charset="0"/>
                <a:cs typeface="Arial" pitchFamily="34" charset="0"/>
              </a:rPr>
              <a:t>ère</a:t>
            </a:r>
            <a:r>
              <a:rPr lang="fr-CA" dirty="0" smtClean="0">
                <a:solidFill>
                  <a:schemeClr val="bg1"/>
                </a:solidFill>
                <a:latin typeface="Arial" pitchFamily="34" charset="0"/>
                <a:cs typeface="Arial" pitchFamily="34" charset="0"/>
              </a:rPr>
              <a:t> secondaire </a:t>
            </a:r>
            <a:endParaRPr lang="fr-FR" dirty="0">
              <a:solidFill>
                <a:schemeClr val="bg1"/>
              </a:solidFill>
              <a:latin typeface="Arial" pitchFamily="34" charset="0"/>
              <a:cs typeface="Arial" pitchFamily="34" charset="0"/>
            </a:endParaRPr>
          </a:p>
        </p:txBody>
      </p:sp>
      <p:sp>
        <p:nvSpPr>
          <p:cNvPr id="3" name="ZoneTexte 2"/>
          <p:cNvSpPr txBox="1"/>
          <p:nvPr/>
        </p:nvSpPr>
        <p:spPr>
          <a:xfrm>
            <a:off x="762000" y="431800"/>
            <a:ext cx="184666" cy="369332"/>
          </a:xfrm>
          <a:prstGeom prst="rect">
            <a:avLst/>
          </a:prstGeom>
          <a:noFill/>
        </p:spPr>
        <p:txBody>
          <a:bodyPr wrap="none" rtlCol="0">
            <a:spAutoFit/>
          </a:bodyPr>
          <a:lstStyle/>
          <a:p>
            <a:endParaRPr lang="fr-FR" dirty="0"/>
          </a:p>
        </p:txBody>
      </p:sp>
      <p:sp>
        <p:nvSpPr>
          <p:cNvPr id="5" name="ZoneTexte 4"/>
          <p:cNvSpPr txBox="1"/>
          <p:nvPr/>
        </p:nvSpPr>
        <p:spPr>
          <a:xfrm>
            <a:off x="1050182" y="1932320"/>
            <a:ext cx="7136285" cy="1200329"/>
          </a:xfrm>
          <a:prstGeom prst="rect">
            <a:avLst/>
          </a:prstGeom>
          <a:noFill/>
        </p:spPr>
        <p:txBody>
          <a:bodyPr wrap="square" rtlCol="0">
            <a:spAutoFit/>
          </a:bodyPr>
          <a:lstStyle/>
          <a:p>
            <a:endParaRPr lang="fr-CA" dirty="0" smtClean="0">
              <a:latin typeface="Arial" pitchFamily="34" charset="0"/>
              <a:cs typeface="Arial" pitchFamily="34" charset="0"/>
            </a:endParaRPr>
          </a:p>
          <a:p>
            <a:endParaRPr lang="en-CA" dirty="0" smtClean="0">
              <a:latin typeface="Arial" pitchFamily="34" charset="0"/>
              <a:cs typeface="Arial" pitchFamily="34" charset="0"/>
            </a:endParaRPr>
          </a:p>
          <a:p>
            <a:endParaRPr lang="fr-CA" dirty="0" smtClean="0">
              <a:latin typeface="Arial" pitchFamily="34" charset="0"/>
              <a:cs typeface="Arial" pitchFamily="34" charset="0"/>
            </a:endParaRPr>
          </a:p>
          <a:p>
            <a:endParaRPr lang="fr-FR" dirty="0"/>
          </a:p>
        </p:txBody>
      </p:sp>
      <p:pic>
        <p:nvPicPr>
          <p:cNvPr id="8" name="Image 7" descr="Montre tes couleurs.jpg"/>
          <p:cNvPicPr>
            <a:picLocks noChangeAspect="1"/>
          </p:cNvPicPr>
          <p:nvPr/>
        </p:nvPicPr>
        <p:blipFill>
          <a:blip r:embed="rId3"/>
          <a:stretch>
            <a:fillRect/>
          </a:stretch>
        </p:blipFill>
        <p:spPr>
          <a:xfrm>
            <a:off x="510934" y="921903"/>
            <a:ext cx="7675533" cy="5367745"/>
          </a:xfrm>
          <a:prstGeom prst="rect">
            <a:avLst/>
          </a:prstGeom>
        </p:spPr>
      </p:pic>
    </p:spTree>
    <p:extLst>
      <p:ext uri="{BB962C8B-B14F-4D97-AF65-F5344CB8AC3E}">
        <p14:creationId xmlns="" xmlns:p14="http://schemas.microsoft.com/office/powerpoint/2010/main" val="1817981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ZoneTexte 3"/>
          <p:cNvSpPr txBox="1"/>
          <p:nvPr/>
        </p:nvSpPr>
        <p:spPr>
          <a:xfrm>
            <a:off x="546100" y="254000"/>
            <a:ext cx="5626100" cy="369332"/>
          </a:xfrm>
          <a:prstGeom prst="rect">
            <a:avLst/>
          </a:prstGeom>
          <a:noFill/>
        </p:spPr>
        <p:txBody>
          <a:bodyPr wrap="square" rtlCol="0">
            <a:spAutoFit/>
          </a:bodyPr>
          <a:lstStyle/>
          <a:p>
            <a:r>
              <a:rPr lang="fr-CA" b="1" dirty="0" smtClean="0">
                <a:solidFill>
                  <a:schemeClr val="bg1"/>
                </a:solidFill>
                <a:latin typeface="Arial" pitchFamily="34" charset="0"/>
                <a:cs typeface="Arial" pitchFamily="34" charset="0"/>
              </a:rPr>
              <a:t>Niveau :</a:t>
            </a:r>
            <a:r>
              <a:rPr lang="fr-CA" dirty="0" smtClean="0">
                <a:solidFill>
                  <a:schemeClr val="bg1"/>
                </a:solidFill>
                <a:latin typeface="Arial" pitchFamily="34" charset="0"/>
                <a:cs typeface="Arial" pitchFamily="34" charset="0"/>
              </a:rPr>
              <a:t> 1</a:t>
            </a:r>
            <a:r>
              <a:rPr lang="fr-CA" baseline="30000" dirty="0" smtClean="0">
                <a:solidFill>
                  <a:schemeClr val="bg1"/>
                </a:solidFill>
                <a:latin typeface="Arial" pitchFamily="34" charset="0"/>
                <a:cs typeface="Arial" pitchFamily="34" charset="0"/>
              </a:rPr>
              <a:t>ère</a:t>
            </a:r>
            <a:r>
              <a:rPr lang="fr-CA" dirty="0" smtClean="0">
                <a:solidFill>
                  <a:schemeClr val="bg1"/>
                </a:solidFill>
                <a:latin typeface="Arial" pitchFamily="34" charset="0"/>
                <a:cs typeface="Arial" pitchFamily="34" charset="0"/>
              </a:rPr>
              <a:t> secondaire </a:t>
            </a:r>
            <a:endParaRPr lang="fr-FR" dirty="0">
              <a:solidFill>
                <a:schemeClr val="bg1"/>
              </a:solidFill>
              <a:latin typeface="Arial" pitchFamily="34" charset="0"/>
              <a:cs typeface="Arial" pitchFamily="34" charset="0"/>
            </a:endParaRPr>
          </a:p>
        </p:txBody>
      </p:sp>
      <p:sp>
        <p:nvSpPr>
          <p:cNvPr id="3" name="ZoneTexte 2"/>
          <p:cNvSpPr txBox="1"/>
          <p:nvPr/>
        </p:nvSpPr>
        <p:spPr>
          <a:xfrm>
            <a:off x="762000" y="431800"/>
            <a:ext cx="184666" cy="369332"/>
          </a:xfrm>
          <a:prstGeom prst="rect">
            <a:avLst/>
          </a:prstGeom>
          <a:noFill/>
        </p:spPr>
        <p:txBody>
          <a:bodyPr wrap="none" rtlCol="0">
            <a:spAutoFit/>
          </a:bodyPr>
          <a:lstStyle/>
          <a:p>
            <a:endParaRPr lang="fr-FR" dirty="0"/>
          </a:p>
        </p:txBody>
      </p:sp>
      <p:sp>
        <p:nvSpPr>
          <p:cNvPr id="5" name="ZoneTexte 4"/>
          <p:cNvSpPr txBox="1"/>
          <p:nvPr/>
        </p:nvSpPr>
        <p:spPr>
          <a:xfrm>
            <a:off x="1050182" y="1932320"/>
            <a:ext cx="7136285" cy="1200329"/>
          </a:xfrm>
          <a:prstGeom prst="rect">
            <a:avLst/>
          </a:prstGeom>
          <a:noFill/>
        </p:spPr>
        <p:txBody>
          <a:bodyPr wrap="square" rtlCol="0">
            <a:spAutoFit/>
          </a:bodyPr>
          <a:lstStyle/>
          <a:p>
            <a:endParaRPr lang="fr-CA" dirty="0" smtClean="0">
              <a:latin typeface="Arial" pitchFamily="34" charset="0"/>
              <a:cs typeface="Arial" pitchFamily="34" charset="0"/>
            </a:endParaRPr>
          </a:p>
          <a:p>
            <a:endParaRPr lang="en-CA" dirty="0" smtClean="0">
              <a:latin typeface="Arial" pitchFamily="34" charset="0"/>
              <a:cs typeface="Arial" pitchFamily="34" charset="0"/>
            </a:endParaRPr>
          </a:p>
          <a:p>
            <a:endParaRPr lang="fr-CA" dirty="0" smtClean="0">
              <a:latin typeface="Arial" pitchFamily="34" charset="0"/>
              <a:cs typeface="Arial" pitchFamily="34" charset="0"/>
            </a:endParaRPr>
          </a:p>
          <a:p>
            <a:endParaRPr lang="fr-FR" dirty="0"/>
          </a:p>
        </p:txBody>
      </p:sp>
      <p:pic>
        <p:nvPicPr>
          <p:cNvPr id="8" name="Image 7" descr="Montre tes couleurs2.jpg"/>
          <p:cNvPicPr>
            <a:picLocks noChangeAspect="1"/>
          </p:cNvPicPr>
          <p:nvPr/>
        </p:nvPicPr>
        <p:blipFill>
          <a:blip r:embed="rId3"/>
          <a:stretch>
            <a:fillRect/>
          </a:stretch>
        </p:blipFill>
        <p:spPr>
          <a:xfrm>
            <a:off x="762000" y="801132"/>
            <a:ext cx="7463474" cy="5496151"/>
          </a:xfrm>
          <a:prstGeom prst="rect">
            <a:avLst/>
          </a:prstGeom>
        </p:spPr>
      </p:pic>
    </p:spTree>
    <p:extLst>
      <p:ext uri="{BB962C8B-B14F-4D97-AF65-F5344CB8AC3E}">
        <p14:creationId xmlns="" xmlns:p14="http://schemas.microsoft.com/office/powerpoint/2010/main" val="1817981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ZoneTexte 3"/>
          <p:cNvSpPr txBox="1"/>
          <p:nvPr/>
        </p:nvSpPr>
        <p:spPr>
          <a:xfrm>
            <a:off x="546100" y="254000"/>
            <a:ext cx="5626100" cy="369332"/>
          </a:xfrm>
          <a:prstGeom prst="rect">
            <a:avLst/>
          </a:prstGeom>
          <a:noFill/>
        </p:spPr>
        <p:txBody>
          <a:bodyPr wrap="square" rtlCol="0">
            <a:spAutoFit/>
          </a:bodyPr>
          <a:lstStyle/>
          <a:p>
            <a:r>
              <a:rPr lang="fr-CA" b="1" dirty="0" smtClean="0">
                <a:solidFill>
                  <a:schemeClr val="bg1"/>
                </a:solidFill>
                <a:latin typeface="Arial" pitchFamily="34" charset="0"/>
                <a:cs typeface="Arial" pitchFamily="34" charset="0"/>
              </a:rPr>
              <a:t>Niveau :</a:t>
            </a:r>
            <a:r>
              <a:rPr lang="fr-CA" dirty="0" smtClean="0">
                <a:solidFill>
                  <a:schemeClr val="bg1"/>
                </a:solidFill>
                <a:latin typeface="Arial" pitchFamily="34" charset="0"/>
                <a:cs typeface="Arial" pitchFamily="34" charset="0"/>
              </a:rPr>
              <a:t> 1</a:t>
            </a:r>
            <a:r>
              <a:rPr lang="fr-CA" baseline="30000" dirty="0" smtClean="0">
                <a:solidFill>
                  <a:schemeClr val="bg1"/>
                </a:solidFill>
                <a:latin typeface="Arial" pitchFamily="34" charset="0"/>
                <a:cs typeface="Arial" pitchFamily="34" charset="0"/>
              </a:rPr>
              <a:t>ère</a:t>
            </a:r>
            <a:r>
              <a:rPr lang="fr-CA" dirty="0" smtClean="0">
                <a:solidFill>
                  <a:schemeClr val="bg1"/>
                </a:solidFill>
                <a:latin typeface="Arial" pitchFamily="34" charset="0"/>
                <a:cs typeface="Arial" pitchFamily="34" charset="0"/>
              </a:rPr>
              <a:t> secondaire </a:t>
            </a:r>
            <a:endParaRPr lang="fr-FR" dirty="0">
              <a:solidFill>
                <a:schemeClr val="bg1"/>
              </a:solidFill>
              <a:latin typeface="Arial" pitchFamily="34" charset="0"/>
              <a:cs typeface="Arial" pitchFamily="34" charset="0"/>
            </a:endParaRPr>
          </a:p>
        </p:txBody>
      </p:sp>
      <p:sp>
        <p:nvSpPr>
          <p:cNvPr id="3" name="ZoneTexte 2"/>
          <p:cNvSpPr txBox="1"/>
          <p:nvPr/>
        </p:nvSpPr>
        <p:spPr>
          <a:xfrm>
            <a:off x="762000" y="431800"/>
            <a:ext cx="184666" cy="369332"/>
          </a:xfrm>
          <a:prstGeom prst="rect">
            <a:avLst/>
          </a:prstGeom>
          <a:noFill/>
        </p:spPr>
        <p:txBody>
          <a:bodyPr wrap="none" rtlCol="0">
            <a:spAutoFit/>
          </a:bodyPr>
          <a:lstStyle/>
          <a:p>
            <a:endParaRPr lang="fr-FR" dirty="0"/>
          </a:p>
        </p:txBody>
      </p:sp>
      <p:sp>
        <p:nvSpPr>
          <p:cNvPr id="5" name="ZoneTexte 4"/>
          <p:cNvSpPr txBox="1"/>
          <p:nvPr/>
        </p:nvSpPr>
        <p:spPr>
          <a:xfrm>
            <a:off x="399451" y="1155940"/>
            <a:ext cx="7648995" cy="4801314"/>
          </a:xfrm>
          <a:prstGeom prst="rect">
            <a:avLst/>
          </a:prstGeom>
          <a:noFill/>
        </p:spPr>
        <p:txBody>
          <a:bodyPr wrap="square" rtlCol="0">
            <a:spAutoFit/>
          </a:bodyPr>
          <a:lstStyle/>
          <a:p>
            <a:pPr algn="just"/>
            <a:r>
              <a:rPr lang="fr-CA" b="1" dirty="0" smtClean="0">
                <a:latin typeface="Arial" pitchFamily="34" charset="0"/>
                <a:cs typeface="Arial" pitchFamily="34" charset="0"/>
              </a:rPr>
              <a:t>Définition de la discrimination selon la Commission des droits de la personne et des droits de la jeunesse : </a:t>
            </a:r>
          </a:p>
          <a:p>
            <a:pPr algn="just"/>
            <a:endParaRPr lang="fr-CA" b="1" dirty="0" smtClean="0">
              <a:latin typeface="Arial" pitchFamily="34" charset="0"/>
              <a:cs typeface="Arial" pitchFamily="34" charset="0"/>
            </a:endParaRPr>
          </a:p>
          <a:p>
            <a:pPr algn="just"/>
            <a:r>
              <a:rPr lang="fr-CA" dirty="0" smtClean="0">
                <a:latin typeface="Arial" pitchFamily="34" charset="0"/>
                <a:cs typeface="Arial" pitchFamily="34" charset="0"/>
              </a:rPr>
              <a:t>« La discrimination, c’est lorsqu’un individu ou un groupe d’individus est traité différemment en raison de caractéristiques personnelles (caractéristiques propres à une personne qui sont immuables ou difficilement modifiables, telles que la race, la couleur, le sexe, l’origine ethnique ou le handicap). La discrimination peut se manifester sous la forme d’une distinction, d’une exclusion ou d’une préférence. Elle peut être exercée par un individu ou par une organisation.</a:t>
            </a:r>
          </a:p>
          <a:p>
            <a:pPr algn="just"/>
            <a:r>
              <a:rPr lang="fr-CA" dirty="0" smtClean="0">
                <a:latin typeface="Arial" pitchFamily="34" charset="0"/>
                <a:cs typeface="Arial" pitchFamily="34" charset="0"/>
              </a:rPr>
              <a:t>La discrimination crée des inégalités entre les individus et empêche l’individu ou le groupe d’individus qui subit la discrimination d’exercer pleinement ses droits.</a:t>
            </a:r>
          </a:p>
          <a:p>
            <a:pPr algn="just"/>
            <a:r>
              <a:rPr lang="fr-CA" dirty="0" smtClean="0">
                <a:latin typeface="Arial" pitchFamily="34" charset="0"/>
                <a:cs typeface="Arial" pitchFamily="34" charset="0"/>
              </a:rPr>
              <a:t>Il y a plusieurs types de discrimination : directe, indirecte, systémique. Tous les types de discrimination sont interdits par la Charte des droits et libertés de la personne et donc interdits sur le territoire québécois. »</a:t>
            </a:r>
          </a:p>
          <a:p>
            <a:endParaRPr lang="fr-CA" dirty="0">
              <a:latin typeface="Arial" pitchFamily="34" charset="0"/>
              <a:cs typeface="Arial" pitchFamily="34" charset="0"/>
            </a:endParaRPr>
          </a:p>
        </p:txBody>
      </p:sp>
      <p:sp>
        <p:nvSpPr>
          <p:cNvPr id="7" name="ZoneTexte 6"/>
          <p:cNvSpPr txBox="1"/>
          <p:nvPr/>
        </p:nvSpPr>
        <p:spPr>
          <a:xfrm>
            <a:off x="762000" y="5957254"/>
            <a:ext cx="7769525" cy="400110"/>
          </a:xfrm>
          <a:prstGeom prst="rect">
            <a:avLst/>
          </a:prstGeom>
          <a:noFill/>
        </p:spPr>
        <p:txBody>
          <a:bodyPr wrap="square" rtlCol="0">
            <a:spAutoFit/>
          </a:bodyPr>
          <a:lstStyle/>
          <a:p>
            <a:r>
              <a:rPr lang="fr-CA" sz="1000" dirty="0" smtClean="0">
                <a:latin typeface="Arial" pitchFamily="34" charset="0"/>
                <a:cs typeface="Arial" pitchFamily="34" charset="0"/>
              </a:rPr>
              <a:t>Source : Commission des droits de la personne et des droits de la jeunesse, La discrimination : pratique interdite, [en ligne],   </a:t>
            </a:r>
            <a:r>
              <a:rPr lang="fr-CA" sz="1000" dirty="0" smtClean="0">
                <a:latin typeface="Arial" pitchFamily="34" charset="0"/>
                <a:cs typeface="Arial" pitchFamily="34" charset="0"/>
                <a:hlinkClick r:id="rId3"/>
              </a:rPr>
              <a:t>http://www.cdpdj.qc.ca/fr/droits-de-la-personne/pratiques/Pages/discrimination.aspx</a:t>
            </a:r>
            <a:r>
              <a:rPr lang="fr-CA" sz="1000" dirty="0" smtClean="0">
                <a:latin typeface="Arial" pitchFamily="34" charset="0"/>
                <a:cs typeface="Arial" pitchFamily="34" charset="0"/>
              </a:rPr>
              <a:t> [page consultée 13/02/2017].</a:t>
            </a:r>
            <a:endParaRPr lang="fr-CA" sz="1000" dirty="0">
              <a:latin typeface="Arial" pitchFamily="34" charset="0"/>
              <a:cs typeface="Arial" pitchFamily="34" charset="0"/>
            </a:endParaRPr>
          </a:p>
        </p:txBody>
      </p:sp>
    </p:spTree>
    <p:extLst>
      <p:ext uri="{BB962C8B-B14F-4D97-AF65-F5344CB8AC3E}">
        <p14:creationId xmlns="" xmlns:p14="http://schemas.microsoft.com/office/powerpoint/2010/main" val="3916439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ZoneTexte 3"/>
          <p:cNvSpPr txBox="1"/>
          <p:nvPr/>
        </p:nvSpPr>
        <p:spPr>
          <a:xfrm>
            <a:off x="546100" y="254000"/>
            <a:ext cx="5626100" cy="369332"/>
          </a:xfrm>
          <a:prstGeom prst="rect">
            <a:avLst/>
          </a:prstGeom>
          <a:noFill/>
        </p:spPr>
        <p:txBody>
          <a:bodyPr wrap="square" rtlCol="0">
            <a:spAutoFit/>
          </a:bodyPr>
          <a:lstStyle/>
          <a:p>
            <a:r>
              <a:rPr lang="fr-CA" b="1" dirty="0" smtClean="0">
                <a:solidFill>
                  <a:schemeClr val="bg1"/>
                </a:solidFill>
                <a:latin typeface="Arial" pitchFamily="34" charset="0"/>
                <a:cs typeface="Arial" pitchFamily="34" charset="0"/>
              </a:rPr>
              <a:t>Niveau :</a:t>
            </a:r>
            <a:r>
              <a:rPr lang="fr-CA" dirty="0" smtClean="0">
                <a:solidFill>
                  <a:schemeClr val="bg1"/>
                </a:solidFill>
                <a:latin typeface="Arial" pitchFamily="34" charset="0"/>
                <a:cs typeface="Arial" pitchFamily="34" charset="0"/>
              </a:rPr>
              <a:t> 1</a:t>
            </a:r>
            <a:r>
              <a:rPr lang="fr-CA" baseline="30000" dirty="0" smtClean="0">
                <a:solidFill>
                  <a:schemeClr val="bg1"/>
                </a:solidFill>
                <a:latin typeface="Arial" pitchFamily="34" charset="0"/>
                <a:cs typeface="Arial" pitchFamily="34" charset="0"/>
              </a:rPr>
              <a:t>ère</a:t>
            </a:r>
            <a:r>
              <a:rPr lang="fr-CA" dirty="0" smtClean="0">
                <a:solidFill>
                  <a:schemeClr val="bg1"/>
                </a:solidFill>
                <a:latin typeface="Arial" pitchFamily="34" charset="0"/>
                <a:cs typeface="Arial" pitchFamily="34" charset="0"/>
              </a:rPr>
              <a:t> secondaire </a:t>
            </a:r>
            <a:endParaRPr lang="fr-FR" dirty="0">
              <a:solidFill>
                <a:schemeClr val="bg1"/>
              </a:solidFill>
              <a:latin typeface="Arial" pitchFamily="34" charset="0"/>
              <a:cs typeface="Arial" pitchFamily="34" charset="0"/>
            </a:endParaRPr>
          </a:p>
        </p:txBody>
      </p:sp>
      <p:sp>
        <p:nvSpPr>
          <p:cNvPr id="3" name="ZoneTexte 2"/>
          <p:cNvSpPr txBox="1"/>
          <p:nvPr/>
        </p:nvSpPr>
        <p:spPr>
          <a:xfrm>
            <a:off x="762000" y="431800"/>
            <a:ext cx="184666" cy="369332"/>
          </a:xfrm>
          <a:prstGeom prst="rect">
            <a:avLst/>
          </a:prstGeom>
          <a:noFill/>
        </p:spPr>
        <p:txBody>
          <a:bodyPr wrap="none" rtlCol="0">
            <a:spAutoFit/>
          </a:bodyPr>
          <a:lstStyle/>
          <a:p>
            <a:endParaRPr lang="fr-FR" dirty="0"/>
          </a:p>
        </p:txBody>
      </p:sp>
      <p:pic>
        <p:nvPicPr>
          <p:cNvPr id="2" name="Image 1" descr="Capture d’écran 2016-01-25 à 09.12.04.png">
            <a:hlinkClick r:id="rId3"/>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62000" y="1697907"/>
            <a:ext cx="7035800" cy="4343400"/>
          </a:xfrm>
          <a:prstGeom prst="rect">
            <a:avLst/>
          </a:prstGeom>
        </p:spPr>
      </p:pic>
      <p:sp>
        <p:nvSpPr>
          <p:cNvPr id="5" name="Rectangle 4"/>
          <p:cNvSpPr/>
          <p:nvPr/>
        </p:nvSpPr>
        <p:spPr>
          <a:xfrm>
            <a:off x="270054" y="1213073"/>
            <a:ext cx="7982466" cy="338554"/>
          </a:xfrm>
          <a:prstGeom prst="rect">
            <a:avLst/>
          </a:prstGeom>
        </p:spPr>
        <p:txBody>
          <a:bodyPr wrap="square">
            <a:spAutoFit/>
          </a:bodyPr>
          <a:lstStyle/>
          <a:p>
            <a:pPr algn="ctr"/>
            <a:r>
              <a:rPr lang="fr-CA" sz="1600" b="1" cap="all" dirty="0" smtClean="0">
                <a:latin typeface="Arial" pitchFamily="34" charset="0"/>
                <a:cs typeface="Arial" pitchFamily="34" charset="0"/>
              </a:rPr>
              <a:t>Actions contre la discrimination raciale et l’exemple de Val-d’Or</a:t>
            </a:r>
          </a:p>
        </p:txBody>
      </p:sp>
    </p:spTree>
    <p:extLst>
      <p:ext uri="{BB962C8B-B14F-4D97-AF65-F5344CB8AC3E}">
        <p14:creationId xmlns="" xmlns:p14="http://schemas.microsoft.com/office/powerpoint/2010/main" val="3916439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ZoneTexte 3"/>
          <p:cNvSpPr txBox="1"/>
          <p:nvPr/>
        </p:nvSpPr>
        <p:spPr>
          <a:xfrm>
            <a:off x="546100" y="254000"/>
            <a:ext cx="5626100" cy="369332"/>
          </a:xfrm>
          <a:prstGeom prst="rect">
            <a:avLst/>
          </a:prstGeom>
          <a:noFill/>
        </p:spPr>
        <p:txBody>
          <a:bodyPr wrap="square" rtlCol="0">
            <a:spAutoFit/>
          </a:bodyPr>
          <a:lstStyle/>
          <a:p>
            <a:r>
              <a:rPr lang="fr-CA" b="1" dirty="0" smtClean="0">
                <a:solidFill>
                  <a:schemeClr val="bg1"/>
                </a:solidFill>
                <a:latin typeface="Arial" pitchFamily="34" charset="0"/>
                <a:cs typeface="Arial" pitchFamily="34" charset="0"/>
              </a:rPr>
              <a:t>Niveau :</a:t>
            </a:r>
            <a:r>
              <a:rPr lang="fr-CA" dirty="0" smtClean="0">
                <a:solidFill>
                  <a:schemeClr val="bg1"/>
                </a:solidFill>
                <a:latin typeface="Arial" pitchFamily="34" charset="0"/>
                <a:cs typeface="Arial" pitchFamily="34" charset="0"/>
              </a:rPr>
              <a:t> 1</a:t>
            </a:r>
            <a:r>
              <a:rPr lang="fr-CA" baseline="30000" dirty="0" smtClean="0">
                <a:solidFill>
                  <a:schemeClr val="bg1"/>
                </a:solidFill>
                <a:latin typeface="Arial" pitchFamily="34" charset="0"/>
                <a:cs typeface="Arial" pitchFamily="34" charset="0"/>
              </a:rPr>
              <a:t>ère</a:t>
            </a:r>
            <a:r>
              <a:rPr lang="fr-CA" dirty="0" smtClean="0">
                <a:solidFill>
                  <a:schemeClr val="bg1"/>
                </a:solidFill>
                <a:latin typeface="Arial" pitchFamily="34" charset="0"/>
                <a:cs typeface="Arial" pitchFamily="34" charset="0"/>
              </a:rPr>
              <a:t> secondaire </a:t>
            </a:r>
            <a:endParaRPr lang="fr-FR" dirty="0">
              <a:solidFill>
                <a:schemeClr val="bg1"/>
              </a:solidFill>
              <a:latin typeface="Arial" pitchFamily="34" charset="0"/>
              <a:cs typeface="Arial" pitchFamily="34" charset="0"/>
            </a:endParaRPr>
          </a:p>
        </p:txBody>
      </p:sp>
      <p:sp>
        <p:nvSpPr>
          <p:cNvPr id="3" name="ZoneTexte 2"/>
          <p:cNvSpPr txBox="1"/>
          <p:nvPr/>
        </p:nvSpPr>
        <p:spPr>
          <a:xfrm>
            <a:off x="762000" y="431800"/>
            <a:ext cx="184666" cy="369332"/>
          </a:xfrm>
          <a:prstGeom prst="rect">
            <a:avLst/>
          </a:prstGeom>
          <a:noFill/>
        </p:spPr>
        <p:txBody>
          <a:bodyPr wrap="none" rtlCol="0">
            <a:spAutoFit/>
          </a:bodyPr>
          <a:lstStyle/>
          <a:p>
            <a:endParaRPr lang="fr-FR" dirty="0"/>
          </a:p>
        </p:txBody>
      </p:sp>
      <p:sp>
        <p:nvSpPr>
          <p:cNvPr id="5" name="ZoneTexte 4"/>
          <p:cNvSpPr txBox="1"/>
          <p:nvPr/>
        </p:nvSpPr>
        <p:spPr>
          <a:xfrm>
            <a:off x="388189" y="1837426"/>
            <a:ext cx="7996687" cy="3293209"/>
          </a:xfrm>
          <a:prstGeom prst="rect">
            <a:avLst/>
          </a:prstGeom>
          <a:noFill/>
        </p:spPr>
        <p:txBody>
          <a:bodyPr wrap="square" rtlCol="0">
            <a:spAutoFit/>
          </a:bodyPr>
          <a:lstStyle/>
          <a:p>
            <a:pPr algn="ctr"/>
            <a:endParaRPr lang="fr-CA" sz="1600" dirty="0" smtClean="0">
              <a:latin typeface="Arial" pitchFamily="34" charset="0"/>
              <a:cs typeface="Arial" pitchFamily="34" charset="0"/>
            </a:endParaRPr>
          </a:p>
          <a:p>
            <a:pPr algn="ctr"/>
            <a:r>
              <a:rPr lang="fr-CA" sz="1600" b="1" dirty="0" smtClean="0">
                <a:latin typeface="Arial" pitchFamily="34" charset="0"/>
                <a:cs typeface="Arial" pitchFamily="34" charset="0"/>
              </a:rPr>
              <a:t>21 mars : Journée internationale pour l’élimination de la discrimination raciale</a:t>
            </a:r>
          </a:p>
          <a:p>
            <a:pPr algn="just"/>
            <a:endParaRPr lang="fr-CA" sz="1600" dirty="0" smtClean="0">
              <a:latin typeface="Arial" pitchFamily="34" charset="0"/>
              <a:cs typeface="Arial" pitchFamily="34" charset="0"/>
            </a:endParaRPr>
          </a:p>
          <a:p>
            <a:pPr algn="just"/>
            <a:r>
              <a:rPr lang="fr-CA" sz="1600" dirty="0" smtClean="0">
                <a:latin typeface="Arial" pitchFamily="34" charset="0"/>
                <a:cs typeface="Arial" pitchFamily="34" charset="0"/>
              </a:rPr>
              <a:t>La journée du 21 mars a été proclamée Journée internationale pour l’élimination de la discrimination raciale en 1966 par les Nations Unies afin de marquer le jour anniversaire du massacre de Sharpeville, en Afrique du Sud, où, en 1960, des participants à une manifestation pacifique contre « l’apartheid » ont été blessés ou tués.  « L’apartheid » était une politique raciste qui a été en vigueur en Afrique du Sud de 1948 à 1994. Cette politique visait à séparer les personnes noires des personnes blanches. Par exemple, les Noirs n’avaient pas le droit de fréquenter les mêmes plages, toilettes, écoles ou hôpitaux que les Blancs.  Le mot « apartheid » veut dire séparation dans la langue afrikaans, un dérivé de la langue néerlandaise d’usage en Afrique du Sud.</a:t>
            </a:r>
            <a:endParaRPr lang="fr-CA" sz="1600" dirty="0">
              <a:latin typeface="Arial" pitchFamily="34" charset="0"/>
              <a:cs typeface="Arial" pitchFamily="34" charset="0"/>
            </a:endParaRPr>
          </a:p>
        </p:txBody>
      </p:sp>
      <p:sp>
        <p:nvSpPr>
          <p:cNvPr id="8" name="ZoneTexte 7"/>
          <p:cNvSpPr txBox="1"/>
          <p:nvPr/>
        </p:nvSpPr>
        <p:spPr>
          <a:xfrm>
            <a:off x="546100" y="5443268"/>
            <a:ext cx="7740134" cy="707886"/>
          </a:xfrm>
          <a:prstGeom prst="rect">
            <a:avLst/>
          </a:prstGeom>
          <a:noFill/>
        </p:spPr>
        <p:txBody>
          <a:bodyPr wrap="square" rtlCol="0">
            <a:spAutoFit/>
          </a:bodyPr>
          <a:lstStyle/>
          <a:p>
            <a:pPr algn="just"/>
            <a:r>
              <a:rPr lang="fr-CA" sz="1000" dirty="0" smtClean="0">
                <a:latin typeface="Arial" pitchFamily="34" charset="0"/>
                <a:cs typeface="Arial" pitchFamily="34" charset="0"/>
              </a:rPr>
              <a:t>Source : Sophie Guerrier, « Le massacre de Sharpeville à l'origine de la journée du 21 mars contre le racisme », Le Figaro, [en ligne], </a:t>
            </a:r>
            <a:r>
              <a:rPr lang="fr-CA" sz="1000" dirty="0" smtClean="0">
                <a:latin typeface="Arial" pitchFamily="34" charset="0"/>
                <a:cs typeface="Arial" pitchFamily="34" charset="0"/>
                <a:hlinkClick r:id="rId3"/>
              </a:rPr>
              <a:t>http://www.lefigaro.fr/histoire/archives/2015/03/20/26010-20150320ARTFIG00331-le-massacre-de-sharpeville-a-l-origine-de-la-journee-du-21-mars-contre-le-racisme.php</a:t>
            </a:r>
            <a:r>
              <a:rPr lang="fr-CA" sz="1000" dirty="0" smtClean="0">
                <a:latin typeface="Arial" pitchFamily="34" charset="0"/>
                <a:cs typeface="Arial" pitchFamily="34" charset="0"/>
              </a:rPr>
              <a:t> [page consultée 10/02/2017].</a:t>
            </a:r>
          </a:p>
          <a:p>
            <a:endParaRPr lang="fr-CA" sz="1000" dirty="0">
              <a:latin typeface="Arial" pitchFamily="34" charset="0"/>
              <a:cs typeface="Arial" pitchFamily="34" charset="0"/>
            </a:endParaRPr>
          </a:p>
        </p:txBody>
      </p:sp>
      <p:sp>
        <p:nvSpPr>
          <p:cNvPr id="9" name="ZoneTexte 8"/>
          <p:cNvSpPr txBox="1"/>
          <p:nvPr/>
        </p:nvSpPr>
        <p:spPr>
          <a:xfrm>
            <a:off x="415835" y="1252651"/>
            <a:ext cx="7969041" cy="584775"/>
          </a:xfrm>
          <a:prstGeom prst="rect">
            <a:avLst/>
          </a:prstGeom>
          <a:noFill/>
        </p:spPr>
        <p:txBody>
          <a:bodyPr wrap="none" rtlCol="0">
            <a:spAutoFit/>
          </a:bodyPr>
          <a:lstStyle/>
          <a:p>
            <a:r>
              <a:rPr lang="fr-CA" sz="1600" b="1" cap="all" dirty="0" smtClean="0">
                <a:latin typeface="Arial" pitchFamily="34" charset="0"/>
                <a:cs typeface="Arial" pitchFamily="34" charset="0"/>
              </a:rPr>
              <a:t>Actions contre la discrimination raciale et l’exemple de Val-d’Or</a:t>
            </a:r>
          </a:p>
          <a:p>
            <a:endParaRPr lang="fr-CA" sz="1600" dirty="0">
              <a:latin typeface="Arial" pitchFamily="34" charset="0"/>
              <a:cs typeface="Arial" pitchFamily="34" charset="0"/>
            </a:endParaRPr>
          </a:p>
        </p:txBody>
      </p:sp>
    </p:spTree>
    <p:extLst>
      <p:ext uri="{BB962C8B-B14F-4D97-AF65-F5344CB8AC3E}">
        <p14:creationId xmlns="" xmlns:p14="http://schemas.microsoft.com/office/powerpoint/2010/main" val="1817981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ZoneTexte 3"/>
          <p:cNvSpPr txBox="1"/>
          <p:nvPr/>
        </p:nvSpPr>
        <p:spPr>
          <a:xfrm>
            <a:off x="546100" y="254000"/>
            <a:ext cx="5626100" cy="369332"/>
          </a:xfrm>
          <a:prstGeom prst="rect">
            <a:avLst/>
          </a:prstGeom>
          <a:noFill/>
        </p:spPr>
        <p:txBody>
          <a:bodyPr wrap="square" rtlCol="0">
            <a:spAutoFit/>
          </a:bodyPr>
          <a:lstStyle/>
          <a:p>
            <a:r>
              <a:rPr lang="fr-CA" b="1" dirty="0" smtClean="0">
                <a:solidFill>
                  <a:schemeClr val="bg1"/>
                </a:solidFill>
                <a:latin typeface="Arial" pitchFamily="34" charset="0"/>
                <a:cs typeface="Arial" pitchFamily="34" charset="0"/>
              </a:rPr>
              <a:t>Niveau :</a:t>
            </a:r>
            <a:r>
              <a:rPr lang="fr-CA" dirty="0" smtClean="0">
                <a:solidFill>
                  <a:schemeClr val="bg1"/>
                </a:solidFill>
                <a:latin typeface="Arial" pitchFamily="34" charset="0"/>
                <a:cs typeface="Arial" pitchFamily="34" charset="0"/>
              </a:rPr>
              <a:t> 1</a:t>
            </a:r>
            <a:r>
              <a:rPr lang="fr-CA" baseline="30000" dirty="0" smtClean="0">
                <a:solidFill>
                  <a:schemeClr val="bg1"/>
                </a:solidFill>
                <a:latin typeface="Arial" pitchFamily="34" charset="0"/>
                <a:cs typeface="Arial" pitchFamily="34" charset="0"/>
              </a:rPr>
              <a:t>ère</a:t>
            </a:r>
            <a:r>
              <a:rPr lang="fr-CA" dirty="0" smtClean="0">
                <a:solidFill>
                  <a:schemeClr val="bg1"/>
                </a:solidFill>
                <a:latin typeface="Arial" pitchFamily="34" charset="0"/>
                <a:cs typeface="Arial" pitchFamily="34" charset="0"/>
              </a:rPr>
              <a:t> secondaire </a:t>
            </a:r>
            <a:endParaRPr lang="fr-FR" dirty="0">
              <a:solidFill>
                <a:schemeClr val="bg1"/>
              </a:solidFill>
              <a:latin typeface="Arial" pitchFamily="34" charset="0"/>
              <a:cs typeface="Arial" pitchFamily="34" charset="0"/>
            </a:endParaRPr>
          </a:p>
        </p:txBody>
      </p:sp>
      <p:sp>
        <p:nvSpPr>
          <p:cNvPr id="3" name="ZoneTexte 2"/>
          <p:cNvSpPr txBox="1"/>
          <p:nvPr/>
        </p:nvSpPr>
        <p:spPr>
          <a:xfrm>
            <a:off x="762000" y="431800"/>
            <a:ext cx="184666" cy="369332"/>
          </a:xfrm>
          <a:prstGeom prst="rect">
            <a:avLst/>
          </a:prstGeom>
          <a:noFill/>
        </p:spPr>
        <p:txBody>
          <a:bodyPr wrap="none" rtlCol="0">
            <a:spAutoFit/>
          </a:bodyPr>
          <a:lstStyle/>
          <a:p>
            <a:endParaRPr lang="fr-FR" dirty="0"/>
          </a:p>
        </p:txBody>
      </p:sp>
      <p:sp>
        <p:nvSpPr>
          <p:cNvPr id="5" name="ZoneTexte 4"/>
          <p:cNvSpPr txBox="1"/>
          <p:nvPr/>
        </p:nvSpPr>
        <p:spPr>
          <a:xfrm>
            <a:off x="388189" y="1837426"/>
            <a:ext cx="7996687" cy="3293209"/>
          </a:xfrm>
          <a:prstGeom prst="rect">
            <a:avLst/>
          </a:prstGeom>
          <a:noFill/>
        </p:spPr>
        <p:txBody>
          <a:bodyPr wrap="square" rtlCol="0">
            <a:spAutoFit/>
          </a:bodyPr>
          <a:lstStyle/>
          <a:p>
            <a:pPr algn="ctr"/>
            <a:endParaRPr lang="fr-CA" sz="1600" dirty="0" smtClean="0">
              <a:latin typeface="Arial" pitchFamily="34" charset="0"/>
              <a:cs typeface="Arial" pitchFamily="34" charset="0"/>
            </a:endParaRPr>
          </a:p>
          <a:p>
            <a:pPr algn="ctr"/>
            <a:r>
              <a:rPr lang="fr-CA" sz="1600" b="1" dirty="0" smtClean="0">
                <a:latin typeface="Arial" pitchFamily="34" charset="0"/>
                <a:cs typeface="Arial" pitchFamily="34" charset="0"/>
              </a:rPr>
              <a:t>21 mars : Journée internationale pour l’élimination de la discrimination raciale</a:t>
            </a:r>
          </a:p>
          <a:p>
            <a:pPr algn="just"/>
            <a:endParaRPr lang="en-CA" sz="1600" dirty="0" smtClean="0">
              <a:latin typeface="Arial" pitchFamily="34" charset="0"/>
              <a:cs typeface="Arial" pitchFamily="34" charset="0"/>
            </a:endParaRPr>
          </a:p>
          <a:p>
            <a:pPr algn="just"/>
            <a:endParaRPr lang="fr-CA" sz="1600" dirty="0" smtClean="0">
              <a:latin typeface="Arial" pitchFamily="34" charset="0"/>
              <a:cs typeface="Arial" pitchFamily="34" charset="0"/>
            </a:endParaRPr>
          </a:p>
          <a:p>
            <a:pPr algn="just"/>
            <a:r>
              <a:rPr lang="fr-CA" sz="1600" dirty="0" smtClean="0">
                <a:latin typeface="Arial" pitchFamily="34" charset="0"/>
                <a:cs typeface="Arial" pitchFamily="34" charset="0"/>
              </a:rPr>
              <a:t>Depuis 1966, des manifestations annuelles ont vu le jour à plusieurs endroits au Canada pour souligner le 21 mars, la Journée internationale pour l’élimination de la discrimination raciale. </a:t>
            </a:r>
          </a:p>
          <a:p>
            <a:pPr algn="just"/>
            <a:endParaRPr lang="fr-CA" sz="1600" dirty="0" smtClean="0">
              <a:latin typeface="Arial" pitchFamily="34" charset="0"/>
              <a:cs typeface="Arial" pitchFamily="34" charset="0"/>
            </a:endParaRPr>
          </a:p>
          <a:p>
            <a:pPr algn="just"/>
            <a:r>
              <a:rPr lang="fr-CA" sz="1600" dirty="0" smtClean="0">
                <a:latin typeface="Arial" pitchFamily="34" charset="0"/>
                <a:cs typeface="Arial" pitchFamily="34" charset="0"/>
              </a:rPr>
              <a:t>À Val-d’Or, depuis 2001, il y a une semaine d’actions contre la discrimination raciale et une marche pour souligner la Journée internationale pour l’élimination de la discrimination raciale. Chaque année, des groupes ou des personnes sont invités à signer la déclaration d’amitié entre les peuples. Ainsi, ils s’engagent à poser des actes concrets en faveur de l’ouverture, de la tolérance et de la solidarité.</a:t>
            </a:r>
            <a:endParaRPr lang="fr-CA" sz="1600" dirty="0">
              <a:latin typeface="Arial" pitchFamily="34" charset="0"/>
              <a:cs typeface="Arial" pitchFamily="34" charset="0"/>
            </a:endParaRPr>
          </a:p>
        </p:txBody>
      </p:sp>
      <p:sp>
        <p:nvSpPr>
          <p:cNvPr id="9" name="ZoneTexte 8"/>
          <p:cNvSpPr txBox="1"/>
          <p:nvPr/>
        </p:nvSpPr>
        <p:spPr>
          <a:xfrm>
            <a:off x="415835" y="1252651"/>
            <a:ext cx="7969041" cy="584775"/>
          </a:xfrm>
          <a:prstGeom prst="rect">
            <a:avLst/>
          </a:prstGeom>
          <a:noFill/>
        </p:spPr>
        <p:txBody>
          <a:bodyPr wrap="none" rtlCol="0">
            <a:spAutoFit/>
          </a:bodyPr>
          <a:lstStyle/>
          <a:p>
            <a:r>
              <a:rPr lang="fr-CA" sz="1600" b="1" cap="all" dirty="0" smtClean="0">
                <a:latin typeface="Arial" pitchFamily="34" charset="0"/>
                <a:cs typeface="Arial" pitchFamily="34" charset="0"/>
              </a:rPr>
              <a:t>Actions contre la discrimination raciale et l’exemple de Val-d’Or</a:t>
            </a:r>
          </a:p>
          <a:p>
            <a:endParaRPr lang="fr-CA" sz="1600" dirty="0">
              <a:latin typeface="Arial" pitchFamily="34" charset="0"/>
              <a:cs typeface="Arial" pitchFamily="34" charset="0"/>
            </a:endParaRPr>
          </a:p>
        </p:txBody>
      </p:sp>
    </p:spTree>
    <p:extLst>
      <p:ext uri="{BB962C8B-B14F-4D97-AF65-F5344CB8AC3E}">
        <p14:creationId xmlns="" xmlns:p14="http://schemas.microsoft.com/office/powerpoint/2010/main" val="1817981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ZoneTexte 3"/>
          <p:cNvSpPr txBox="1"/>
          <p:nvPr/>
        </p:nvSpPr>
        <p:spPr>
          <a:xfrm>
            <a:off x="546100" y="254000"/>
            <a:ext cx="5626100" cy="369332"/>
          </a:xfrm>
          <a:prstGeom prst="rect">
            <a:avLst/>
          </a:prstGeom>
          <a:noFill/>
        </p:spPr>
        <p:txBody>
          <a:bodyPr wrap="square" rtlCol="0">
            <a:spAutoFit/>
          </a:bodyPr>
          <a:lstStyle/>
          <a:p>
            <a:r>
              <a:rPr lang="fr-CA" b="1" dirty="0" smtClean="0">
                <a:solidFill>
                  <a:schemeClr val="bg1"/>
                </a:solidFill>
                <a:latin typeface="Arial" pitchFamily="34" charset="0"/>
                <a:cs typeface="Arial" pitchFamily="34" charset="0"/>
              </a:rPr>
              <a:t>Niveau :</a:t>
            </a:r>
            <a:r>
              <a:rPr lang="fr-CA" dirty="0" smtClean="0">
                <a:solidFill>
                  <a:schemeClr val="bg1"/>
                </a:solidFill>
                <a:latin typeface="Arial" pitchFamily="34" charset="0"/>
                <a:cs typeface="Arial" pitchFamily="34" charset="0"/>
              </a:rPr>
              <a:t> 1</a:t>
            </a:r>
            <a:r>
              <a:rPr lang="fr-CA" baseline="30000" dirty="0" smtClean="0">
                <a:solidFill>
                  <a:schemeClr val="bg1"/>
                </a:solidFill>
                <a:latin typeface="Arial" pitchFamily="34" charset="0"/>
                <a:cs typeface="Arial" pitchFamily="34" charset="0"/>
              </a:rPr>
              <a:t>ère</a:t>
            </a:r>
            <a:r>
              <a:rPr lang="fr-CA" dirty="0" smtClean="0">
                <a:solidFill>
                  <a:schemeClr val="bg1"/>
                </a:solidFill>
                <a:latin typeface="Arial" pitchFamily="34" charset="0"/>
                <a:cs typeface="Arial" pitchFamily="34" charset="0"/>
              </a:rPr>
              <a:t> secondaire </a:t>
            </a:r>
            <a:endParaRPr lang="fr-FR" dirty="0">
              <a:solidFill>
                <a:schemeClr val="bg1"/>
              </a:solidFill>
              <a:latin typeface="Arial" pitchFamily="34" charset="0"/>
              <a:cs typeface="Arial" pitchFamily="34" charset="0"/>
            </a:endParaRPr>
          </a:p>
        </p:txBody>
      </p:sp>
      <p:sp>
        <p:nvSpPr>
          <p:cNvPr id="3" name="ZoneTexte 2"/>
          <p:cNvSpPr txBox="1"/>
          <p:nvPr/>
        </p:nvSpPr>
        <p:spPr>
          <a:xfrm>
            <a:off x="762000" y="431800"/>
            <a:ext cx="184666" cy="369332"/>
          </a:xfrm>
          <a:prstGeom prst="rect">
            <a:avLst/>
          </a:prstGeom>
          <a:noFill/>
        </p:spPr>
        <p:txBody>
          <a:bodyPr wrap="none" rtlCol="0">
            <a:spAutoFit/>
          </a:bodyPr>
          <a:lstStyle/>
          <a:p>
            <a:endParaRPr lang="fr-FR" dirty="0"/>
          </a:p>
        </p:txBody>
      </p:sp>
      <p:sp>
        <p:nvSpPr>
          <p:cNvPr id="5" name="ZoneTexte 4"/>
          <p:cNvSpPr txBox="1"/>
          <p:nvPr/>
        </p:nvSpPr>
        <p:spPr>
          <a:xfrm>
            <a:off x="232913" y="1940943"/>
            <a:ext cx="8566030" cy="4801314"/>
          </a:xfrm>
          <a:prstGeom prst="rect">
            <a:avLst/>
          </a:prstGeom>
          <a:noFill/>
        </p:spPr>
        <p:txBody>
          <a:bodyPr wrap="square" rtlCol="0">
            <a:spAutoFit/>
          </a:bodyPr>
          <a:lstStyle/>
          <a:p>
            <a:pPr algn="just"/>
            <a:r>
              <a:rPr lang="fr-CA" sz="1600" dirty="0" smtClean="0"/>
              <a:t>En 2002, le Centre d’amitié de Val-d’Or décide de nommer la marche locale soulignant la Journée internationale pour l’élimination de la discrimination raciale de marche « Gabriel-Commanda » en l’honneur d’un grand Anicinabe : Gabriel Commanda.  </a:t>
            </a:r>
          </a:p>
          <a:p>
            <a:pPr algn="just"/>
            <a:endParaRPr lang="fr-CA" sz="1600" dirty="0" smtClean="0"/>
          </a:p>
          <a:p>
            <a:pPr algn="just"/>
            <a:r>
              <a:rPr lang="fr-CA" sz="1600" dirty="0" smtClean="0"/>
              <a:t>Gabriel Commanda (1891-1967) était un trappeur et guide algonquin, né à Rivière Désert, près de </a:t>
            </a:r>
            <a:r>
              <a:rPr lang="fr-CA" sz="1600" dirty="0" err="1" smtClean="0"/>
              <a:t>Kitigan</a:t>
            </a:r>
            <a:r>
              <a:rPr lang="fr-CA" sz="1600" dirty="0" smtClean="0"/>
              <a:t> </a:t>
            </a:r>
            <a:r>
              <a:rPr lang="fr-CA" sz="1600" dirty="0" err="1" smtClean="0"/>
              <a:t>Zibi</a:t>
            </a:r>
            <a:r>
              <a:rPr lang="fr-CA" sz="1600" dirty="0" smtClean="0"/>
              <a:t> (</a:t>
            </a:r>
            <a:r>
              <a:rPr lang="fr-CA" sz="1600" dirty="0" err="1" smtClean="0"/>
              <a:t>Maniwaki</a:t>
            </a:r>
            <a:r>
              <a:rPr lang="fr-CA" sz="1600" dirty="0" smtClean="0"/>
              <a:t>).  Il s’est établi en 1912 le long de la rivière </a:t>
            </a:r>
            <a:r>
              <a:rPr lang="fr-CA" sz="1600" dirty="0" err="1" smtClean="0"/>
              <a:t>Bourlamaque</a:t>
            </a:r>
            <a:r>
              <a:rPr lang="fr-CA" sz="1600" dirty="0" smtClean="0"/>
              <a:t>, près de l’endroit où se trouve aujourd’hui la ville de Val-d’Or.  Après avoir combattu lors de la Première Guerre mondiale (1914-1918), il est revenu en Abitibi. Sa parfaite connaissance du milieu naturel fut un atout majeur qui allait lui permettre la découverte de riches filons d’or, dont celui de la mine </a:t>
            </a:r>
            <a:r>
              <a:rPr lang="fr-CA" sz="1600" dirty="0" err="1" smtClean="0"/>
              <a:t>Lamaque</a:t>
            </a:r>
            <a:r>
              <a:rPr lang="fr-CA" sz="1600" dirty="0" smtClean="0"/>
              <a:t>, en 1923. </a:t>
            </a:r>
          </a:p>
          <a:p>
            <a:pPr algn="just"/>
            <a:endParaRPr lang="fr-CA" sz="1600" dirty="0" smtClean="0"/>
          </a:p>
          <a:p>
            <a:pPr algn="just"/>
            <a:r>
              <a:rPr lang="fr-CA" sz="1600" dirty="0" smtClean="0"/>
              <a:t>Gabriel Commanda a contribué à la naissance, la croissance et la prospérité de la ville de Val-d’Or. En ce sens, il est l’un de ses plus importants pionniers.  Il a tracé le chemin reliant la mine </a:t>
            </a:r>
            <a:r>
              <a:rPr lang="fr-CA" sz="1600" dirty="0" err="1" smtClean="0"/>
              <a:t>Lamaque</a:t>
            </a:r>
            <a:r>
              <a:rPr lang="fr-CA" sz="1600" dirty="0" smtClean="0"/>
              <a:t> à la source qui porte son nom aujourd’hui, la source Gabriel; un tracé qui a servi de base à la construction de la 3</a:t>
            </a:r>
            <a:r>
              <a:rPr lang="fr-CA" sz="1600" baseline="30000" dirty="0" smtClean="0"/>
              <a:t>e</a:t>
            </a:r>
            <a:r>
              <a:rPr lang="fr-CA" sz="1600" dirty="0" smtClean="0"/>
              <a:t> Avenue, soit l’artère principale de la ville encore aujourd’hui.  En 2008, la ville de Val-d’Or décide de rendre hommage à Gabriel Commanda en nommant une rue en son honneur.</a:t>
            </a:r>
          </a:p>
          <a:p>
            <a:pPr algn="just"/>
            <a:endParaRPr lang="fr-CA" sz="1600" dirty="0" smtClean="0"/>
          </a:p>
          <a:p>
            <a:pPr algn="just"/>
            <a:r>
              <a:rPr lang="fr-CA" sz="1600" dirty="0" smtClean="0"/>
              <a:t>Gabriel Commanda est devenu un symbole de relations harmonieuses entre les peuples et de la contribution des Autochtones à la vie de la communauté </a:t>
            </a:r>
            <a:r>
              <a:rPr lang="fr-CA" sz="1600" dirty="0" err="1" smtClean="0"/>
              <a:t>valdorienne</a:t>
            </a:r>
            <a:r>
              <a:rPr lang="fr-CA" sz="1600" dirty="0" smtClean="0"/>
              <a:t>.  </a:t>
            </a:r>
          </a:p>
          <a:p>
            <a:endParaRPr lang="fr-FR" dirty="0"/>
          </a:p>
        </p:txBody>
      </p:sp>
      <p:sp>
        <p:nvSpPr>
          <p:cNvPr id="8" name="ZoneTexte 7"/>
          <p:cNvSpPr txBox="1"/>
          <p:nvPr/>
        </p:nvSpPr>
        <p:spPr>
          <a:xfrm>
            <a:off x="2756139" y="1602389"/>
            <a:ext cx="3303917" cy="338554"/>
          </a:xfrm>
          <a:prstGeom prst="rect">
            <a:avLst/>
          </a:prstGeom>
          <a:noFill/>
        </p:spPr>
        <p:txBody>
          <a:bodyPr wrap="square" rtlCol="0">
            <a:spAutoFit/>
          </a:bodyPr>
          <a:lstStyle/>
          <a:p>
            <a:r>
              <a:rPr lang="fr-CA" sz="1600" b="1" dirty="0" smtClean="0">
                <a:latin typeface="Arial" pitchFamily="34" charset="0"/>
                <a:cs typeface="Arial" pitchFamily="34" charset="0"/>
              </a:rPr>
              <a:t>Marche Gabriel-Commanda</a:t>
            </a:r>
            <a:endParaRPr lang="fr-CA" sz="1600" b="1" dirty="0">
              <a:latin typeface="Arial" pitchFamily="34" charset="0"/>
              <a:cs typeface="Arial" pitchFamily="34" charset="0"/>
            </a:endParaRPr>
          </a:p>
        </p:txBody>
      </p:sp>
      <p:sp>
        <p:nvSpPr>
          <p:cNvPr id="9" name="Rectangle 8"/>
          <p:cNvSpPr/>
          <p:nvPr/>
        </p:nvSpPr>
        <p:spPr>
          <a:xfrm>
            <a:off x="232913" y="1122561"/>
            <a:ext cx="8479766" cy="338554"/>
          </a:xfrm>
          <a:prstGeom prst="rect">
            <a:avLst/>
          </a:prstGeom>
        </p:spPr>
        <p:txBody>
          <a:bodyPr wrap="square">
            <a:spAutoFit/>
          </a:bodyPr>
          <a:lstStyle/>
          <a:p>
            <a:r>
              <a:rPr lang="fr-CA" sz="1600" b="1" cap="all" dirty="0" smtClean="0">
                <a:latin typeface="Arial" pitchFamily="34" charset="0"/>
                <a:cs typeface="Arial" pitchFamily="34" charset="0"/>
              </a:rPr>
              <a:t>Actions contre la discrimination raciale et l’exemple de Val-d’Or</a:t>
            </a:r>
          </a:p>
        </p:txBody>
      </p:sp>
    </p:spTree>
    <p:extLst>
      <p:ext uri="{BB962C8B-B14F-4D97-AF65-F5344CB8AC3E}">
        <p14:creationId xmlns="" xmlns:p14="http://schemas.microsoft.com/office/powerpoint/2010/main" val="1817981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ZoneTexte 3"/>
          <p:cNvSpPr txBox="1"/>
          <p:nvPr/>
        </p:nvSpPr>
        <p:spPr>
          <a:xfrm>
            <a:off x="546100" y="254000"/>
            <a:ext cx="5626100" cy="369332"/>
          </a:xfrm>
          <a:prstGeom prst="rect">
            <a:avLst/>
          </a:prstGeom>
          <a:noFill/>
        </p:spPr>
        <p:txBody>
          <a:bodyPr wrap="square" rtlCol="0">
            <a:spAutoFit/>
          </a:bodyPr>
          <a:lstStyle/>
          <a:p>
            <a:r>
              <a:rPr lang="fr-CA" b="1" dirty="0" smtClean="0">
                <a:solidFill>
                  <a:schemeClr val="bg1"/>
                </a:solidFill>
                <a:latin typeface="Arial" pitchFamily="34" charset="0"/>
                <a:cs typeface="Arial" pitchFamily="34" charset="0"/>
              </a:rPr>
              <a:t>Niveau :</a:t>
            </a:r>
            <a:r>
              <a:rPr lang="fr-CA" dirty="0" smtClean="0">
                <a:solidFill>
                  <a:schemeClr val="bg1"/>
                </a:solidFill>
                <a:latin typeface="Arial" pitchFamily="34" charset="0"/>
                <a:cs typeface="Arial" pitchFamily="34" charset="0"/>
              </a:rPr>
              <a:t> 1</a:t>
            </a:r>
            <a:r>
              <a:rPr lang="fr-CA" baseline="30000" dirty="0" smtClean="0">
                <a:solidFill>
                  <a:schemeClr val="bg1"/>
                </a:solidFill>
                <a:latin typeface="Arial" pitchFamily="34" charset="0"/>
                <a:cs typeface="Arial" pitchFamily="34" charset="0"/>
              </a:rPr>
              <a:t>ère</a:t>
            </a:r>
            <a:r>
              <a:rPr lang="fr-CA" dirty="0" smtClean="0">
                <a:solidFill>
                  <a:schemeClr val="bg1"/>
                </a:solidFill>
                <a:latin typeface="Arial" pitchFamily="34" charset="0"/>
                <a:cs typeface="Arial" pitchFamily="34" charset="0"/>
              </a:rPr>
              <a:t> secondaire </a:t>
            </a:r>
            <a:endParaRPr lang="fr-FR" dirty="0">
              <a:solidFill>
                <a:schemeClr val="bg1"/>
              </a:solidFill>
              <a:latin typeface="Arial" pitchFamily="34" charset="0"/>
              <a:cs typeface="Arial" pitchFamily="34" charset="0"/>
            </a:endParaRPr>
          </a:p>
        </p:txBody>
      </p:sp>
      <p:sp>
        <p:nvSpPr>
          <p:cNvPr id="3" name="ZoneTexte 2"/>
          <p:cNvSpPr txBox="1"/>
          <p:nvPr/>
        </p:nvSpPr>
        <p:spPr>
          <a:xfrm>
            <a:off x="762000" y="431800"/>
            <a:ext cx="184666" cy="369332"/>
          </a:xfrm>
          <a:prstGeom prst="rect">
            <a:avLst/>
          </a:prstGeom>
          <a:noFill/>
        </p:spPr>
        <p:txBody>
          <a:bodyPr wrap="none" rtlCol="0">
            <a:spAutoFit/>
          </a:bodyPr>
          <a:lstStyle/>
          <a:p>
            <a:endParaRPr lang="fr-FR" dirty="0"/>
          </a:p>
        </p:txBody>
      </p:sp>
      <p:pic>
        <p:nvPicPr>
          <p:cNvPr id="2" name="Image 1" descr="001.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319649" y="1262797"/>
            <a:ext cx="3852551" cy="4886957"/>
          </a:xfrm>
          <a:prstGeom prst="rect">
            <a:avLst/>
          </a:prstGeom>
        </p:spPr>
      </p:pic>
      <p:sp>
        <p:nvSpPr>
          <p:cNvPr id="5" name="ZoneTexte 4"/>
          <p:cNvSpPr txBox="1"/>
          <p:nvPr/>
        </p:nvSpPr>
        <p:spPr>
          <a:xfrm>
            <a:off x="1889185" y="801132"/>
            <a:ext cx="4917055" cy="461665"/>
          </a:xfrm>
          <a:prstGeom prst="rect">
            <a:avLst/>
          </a:prstGeom>
          <a:noFill/>
        </p:spPr>
        <p:txBody>
          <a:bodyPr wrap="square" rtlCol="0">
            <a:spAutoFit/>
          </a:bodyPr>
          <a:lstStyle/>
          <a:p>
            <a:r>
              <a:rPr lang="fr-FR" sz="2400" b="1" dirty="0" smtClean="0">
                <a:latin typeface="Arial" pitchFamily="34" charset="0"/>
                <a:cs typeface="Arial" pitchFamily="34" charset="0"/>
              </a:rPr>
              <a:t>Gabriel Commanda (1891-1967)</a:t>
            </a:r>
            <a:endParaRPr lang="fr-FR" sz="2400" b="1" dirty="0">
              <a:latin typeface="Arial" pitchFamily="34" charset="0"/>
              <a:cs typeface="Arial" pitchFamily="34" charset="0"/>
            </a:endParaRPr>
          </a:p>
        </p:txBody>
      </p:sp>
      <p:sp>
        <p:nvSpPr>
          <p:cNvPr id="8" name="ZoneTexte 7"/>
          <p:cNvSpPr txBox="1"/>
          <p:nvPr/>
        </p:nvSpPr>
        <p:spPr>
          <a:xfrm>
            <a:off x="0" y="6246001"/>
            <a:ext cx="8956298" cy="276999"/>
          </a:xfrm>
          <a:prstGeom prst="rect">
            <a:avLst/>
          </a:prstGeom>
          <a:noFill/>
        </p:spPr>
        <p:txBody>
          <a:bodyPr wrap="none" rtlCol="0">
            <a:spAutoFit/>
          </a:bodyPr>
          <a:lstStyle/>
          <a:p>
            <a:r>
              <a:rPr lang="fr-CA" sz="1100" dirty="0" smtClean="0">
                <a:latin typeface="Arial" pitchFamily="34" charset="0"/>
                <a:cs typeface="Arial" pitchFamily="34" charset="0"/>
              </a:rPr>
              <a:t>Photographie tirée de : Denys Chabot </a:t>
            </a:r>
            <a:r>
              <a:rPr lang="fr-CA" sz="1100" i="1" dirty="0" smtClean="0">
                <a:latin typeface="Arial" pitchFamily="34" charset="0"/>
                <a:cs typeface="Arial" pitchFamily="34" charset="0"/>
              </a:rPr>
              <a:t>et al</a:t>
            </a:r>
            <a:r>
              <a:rPr lang="fr-CA" sz="1100" dirty="0" smtClean="0">
                <a:latin typeface="Arial" pitchFamily="34" charset="0"/>
                <a:cs typeface="Arial" pitchFamily="34" charset="0"/>
              </a:rPr>
              <a:t>., </a:t>
            </a:r>
            <a:r>
              <a:rPr lang="fr-CA" sz="1100" i="1" dirty="0" smtClean="0">
                <a:latin typeface="Arial" pitchFamily="34" charset="0"/>
                <a:cs typeface="Arial" pitchFamily="34" charset="0"/>
              </a:rPr>
              <a:t>Histoire de Val-d'Or. Des origines à 1995</a:t>
            </a:r>
            <a:r>
              <a:rPr lang="fr-CA" sz="1100" dirty="0" smtClean="0">
                <a:latin typeface="Arial" pitchFamily="34" charset="0"/>
                <a:cs typeface="Arial" pitchFamily="34" charset="0"/>
              </a:rPr>
              <a:t>, Val-d'Or, Société d'histoire de Val-d'Or, 1995, p. 10.</a:t>
            </a:r>
            <a:r>
              <a:rPr lang="fr-CA" sz="1200" dirty="0" smtClean="0">
                <a:latin typeface="Arial" pitchFamily="34" charset="0"/>
                <a:cs typeface="Arial" pitchFamily="34" charset="0"/>
              </a:rPr>
              <a:t>	</a:t>
            </a:r>
            <a:endParaRPr lang="fr-CA" sz="1200" dirty="0">
              <a:latin typeface="Arial" pitchFamily="34" charset="0"/>
              <a:cs typeface="Arial" pitchFamily="34" charset="0"/>
            </a:endParaRPr>
          </a:p>
        </p:txBody>
      </p:sp>
    </p:spTree>
    <p:extLst>
      <p:ext uri="{BB962C8B-B14F-4D97-AF65-F5344CB8AC3E}">
        <p14:creationId xmlns="" xmlns:p14="http://schemas.microsoft.com/office/powerpoint/2010/main" val="1817981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ZoneTexte 3"/>
          <p:cNvSpPr txBox="1"/>
          <p:nvPr/>
        </p:nvSpPr>
        <p:spPr>
          <a:xfrm>
            <a:off x="546100" y="254000"/>
            <a:ext cx="5626100" cy="369332"/>
          </a:xfrm>
          <a:prstGeom prst="rect">
            <a:avLst/>
          </a:prstGeom>
          <a:noFill/>
        </p:spPr>
        <p:txBody>
          <a:bodyPr wrap="square" rtlCol="0">
            <a:spAutoFit/>
          </a:bodyPr>
          <a:lstStyle/>
          <a:p>
            <a:r>
              <a:rPr lang="fr-CA" b="1" dirty="0" smtClean="0">
                <a:solidFill>
                  <a:schemeClr val="bg1"/>
                </a:solidFill>
                <a:latin typeface="Arial" pitchFamily="34" charset="0"/>
                <a:cs typeface="Arial" pitchFamily="34" charset="0"/>
              </a:rPr>
              <a:t>Niveau :</a:t>
            </a:r>
            <a:r>
              <a:rPr lang="fr-CA" dirty="0" smtClean="0">
                <a:solidFill>
                  <a:schemeClr val="bg1"/>
                </a:solidFill>
                <a:latin typeface="Arial" pitchFamily="34" charset="0"/>
                <a:cs typeface="Arial" pitchFamily="34" charset="0"/>
              </a:rPr>
              <a:t> 1</a:t>
            </a:r>
            <a:r>
              <a:rPr lang="fr-CA" baseline="30000" dirty="0" smtClean="0">
                <a:solidFill>
                  <a:schemeClr val="bg1"/>
                </a:solidFill>
                <a:latin typeface="Arial" pitchFamily="34" charset="0"/>
                <a:cs typeface="Arial" pitchFamily="34" charset="0"/>
              </a:rPr>
              <a:t>ère</a:t>
            </a:r>
            <a:r>
              <a:rPr lang="fr-CA" dirty="0" smtClean="0">
                <a:solidFill>
                  <a:schemeClr val="bg1"/>
                </a:solidFill>
                <a:latin typeface="Arial" pitchFamily="34" charset="0"/>
                <a:cs typeface="Arial" pitchFamily="34" charset="0"/>
              </a:rPr>
              <a:t> secondaire </a:t>
            </a:r>
            <a:endParaRPr lang="fr-FR" dirty="0">
              <a:solidFill>
                <a:schemeClr val="bg1"/>
              </a:solidFill>
              <a:latin typeface="Arial" pitchFamily="34" charset="0"/>
              <a:cs typeface="Arial" pitchFamily="34" charset="0"/>
            </a:endParaRPr>
          </a:p>
        </p:txBody>
      </p:sp>
      <p:sp>
        <p:nvSpPr>
          <p:cNvPr id="3" name="ZoneTexte 2"/>
          <p:cNvSpPr txBox="1"/>
          <p:nvPr/>
        </p:nvSpPr>
        <p:spPr>
          <a:xfrm>
            <a:off x="762000" y="431800"/>
            <a:ext cx="184666" cy="369332"/>
          </a:xfrm>
          <a:prstGeom prst="rect">
            <a:avLst/>
          </a:prstGeom>
          <a:noFill/>
        </p:spPr>
        <p:txBody>
          <a:bodyPr wrap="none" rtlCol="0">
            <a:spAutoFit/>
          </a:bodyPr>
          <a:lstStyle/>
          <a:p>
            <a:endParaRPr lang="fr-FR" dirty="0"/>
          </a:p>
        </p:txBody>
      </p:sp>
      <p:sp>
        <p:nvSpPr>
          <p:cNvPr id="5" name="ZoneTexte 4"/>
          <p:cNvSpPr txBox="1"/>
          <p:nvPr/>
        </p:nvSpPr>
        <p:spPr>
          <a:xfrm>
            <a:off x="1050182" y="1932320"/>
            <a:ext cx="7136285" cy="2431435"/>
          </a:xfrm>
          <a:prstGeom prst="rect">
            <a:avLst/>
          </a:prstGeom>
          <a:noFill/>
        </p:spPr>
        <p:txBody>
          <a:bodyPr wrap="square" rtlCol="0">
            <a:spAutoFit/>
          </a:bodyPr>
          <a:lstStyle/>
          <a:p>
            <a:r>
              <a:rPr lang="fr-CA" sz="4000" b="1" dirty="0" smtClean="0">
                <a:latin typeface="Arial" pitchFamily="34" charset="0"/>
                <a:cs typeface="Arial" pitchFamily="34" charset="0"/>
              </a:rPr>
              <a:t>« L'amour, c'est quand la différence ne sépare plus. »</a:t>
            </a:r>
          </a:p>
          <a:p>
            <a:endParaRPr lang="fr-CA" dirty="0" smtClean="0">
              <a:latin typeface="Arial" pitchFamily="34" charset="0"/>
              <a:cs typeface="Arial" pitchFamily="34" charset="0"/>
            </a:endParaRPr>
          </a:p>
          <a:p>
            <a:endParaRPr lang="en-CA" dirty="0" smtClean="0">
              <a:latin typeface="Arial" pitchFamily="34" charset="0"/>
              <a:cs typeface="Arial" pitchFamily="34" charset="0"/>
            </a:endParaRPr>
          </a:p>
          <a:p>
            <a:endParaRPr lang="fr-CA" dirty="0" smtClean="0">
              <a:latin typeface="Arial" pitchFamily="34" charset="0"/>
              <a:cs typeface="Arial" pitchFamily="34" charset="0"/>
            </a:endParaRPr>
          </a:p>
          <a:p>
            <a:endParaRPr lang="fr-FR" dirty="0"/>
          </a:p>
        </p:txBody>
      </p:sp>
      <p:sp>
        <p:nvSpPr>
          <p:cNvPr id="6" name="ZoneTexte 5"/>
          <p:cNvSpPr txBox="1"/>
          <p:nvPr/>
        </p:nvSpPr>
        <p:spPr>
          <a:xfrm>
            <a:off x="1175827" y="5500878"/>
            <a:ext cx="8597901" cy="400110"/>
          </a:xfrm>
          <a:prstGeom prst="rect">
            <a:avLst/>
          </a:prstGeom>
          <a:noFill/>
        </p:spPr>
        <p:txBody>
          <a:bodyPr wrap="square" rtlCol="0">
            <a:spAutoFit/>
          </a:bodyPr>
          <a:lstStyle/>
          <a:p>
            <a:r>
              <a:rPr lang="fr-CA" sz="1000" dirty="0" smtClean="0">
                <a:latin typeface="Arial" pitchFamily="34" charset="0"/>
                <a:cs typeface="Arial" pitchFamily="34" charset="0"/>
              </a:rPr>
              <a:t>Source : Le Figaro, [en ligne], </a:t>
            </a:r>
            <a:r>
              <a:rPr lang="fr-CA" sz="1000" dirty="0" smtClean="0">
                <a:latin typeface="Arial" pitchFamily="34" charset="0"/>
                <a:cs typeface="Arial" pitchFamily="34" charset="0"/>
                <a:hlinkClick r:id="rId3"/>
              </a:rPr>
              <a:t>http://evene.lefigaro.fr/citation/amour-difference-separe-19984.php</a:t>
            </a:r>
            <a:r>
              <a:rPr lang="fr-CA" sz="1000" dirty="0" smtClean="0">
                <a:latin typeface="Arial" pitchFamily="34" charset="0"/>
                <a:cs typeface="Arial" pitchFamily="34" charset="0"/>
              </a:rPr>
              <a:t> [page consultée 10/02/2017].</a:t>
            </a:r>
          </a:p>
          <a:p>
            <a:endParaRPr lang="fr-FR" sz="1000" dirty="0"/>
          </a:p>
        </p:txBody>
      </p:sp>
      <p:sp>
        <p:nvSpPr>
          <p:cNvPr id="10" name="ZoneTexte 9"/>
          <p:cNvSpPr txBox="1"/>
          <p:nvPr/>
        </p:nvSpPr>
        <p:spPr>
          <a:xfrm>
            <a:off x="2941607" y="3409648"/>
            <a:ext cx="4878259" cy="954107"/>
          </a:xfrm>
          <a:prstGeom prst="rect">
            <a:avLst/>
          </a:prstGeom>
          <a:noFill/>
        </p:spPr>
        <p:txBody>
          <a:bodyPr wrap="none" rtlCol="0">
            <a:spAutoFit/>
          </a:bodyPr>
          <a:lstStyle/>
          <a:p>
            <a:pPr lvl="0"/>
            <a:r>
              <a:rPr lang="en-CA" dirty="0" smtClean="0"/>
              <a:t>- </a:t>
            </a:r>
            <a:r>
              <a:rPr lang="fr-CA" sz="2000" dirty="0" smtClean="0">
                <a:latin typeface="Arial" pitchFamily="34" charset="0"/>
                <a:cs typeface="Arial" pitchFamily="34" charset="0"/>
              </a:rPr>
              <a:t>Jacques de Bourbon </a:t>
            </a:r>
            <a:r>
              <a:rPr lang="fr-CA" sz="2000" dirty="0" err="1" smtClean="0">
                <a:latin typeface="Arial" pitchFamily="34" charset="0"/>
                <a:cs typeface="Arial" pitchFamily="34" charset="0"/>
              </a:rPr>
              <a:t>Busset</a:t>
            </a:r>
            <a:endParaRPr lang="fr-CA" sz="2000" dirty="0" smtClean="0">
              <a:latin typeface="Arial" pitchFamily="34" charset="0"/>
              <a:cs typeface="Arial" pitchFamily="34" charset="0"/>
            </a:endParaRPr>
          </a:p>
          <a:p>
            <a:r>
              <a:rPr lang="fr-CA" dirty="0" smtClean="0">
                <a:latin typeface="Arial" pitchFamily="34" charset="0"/>
                <a:cs typeface="Arial" pitchFamily="34" charset="0"/>
              </a:rPr>
              <a:t>  Écrivain et membre de l’Académie française</a:t>
            </a:r>
          </a:p>
          <a:p>
            <a:endParaRPr lang="fr-CA" dirty="0"/>
          </a:p>
        </p:txBody>
      </p:sp>
    </p:spTree>
    <p:extLst>
      <p:ext uri="{BB962C8B-B14F-4D97-AF65-F5344CB8AC3E}">
        <p14:creationId xmlns="" xmlns:p14="http://schemas.microsoft.com/office/powerpoint/2010/main" val="1817981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ZoneTexte 3"/>
          <p:cNvSpPr txBox="1"/>
          <p:nvPr/>
        </p:nvSpPr>
        <p:spPr>
          <a:xfrm>
            <a:off x="546100" y="254000"/>
            <a:ext cx="5626100" cy="369332"/>
          </a:xfrm>
          <a:prstGeom prst="rect">
            <a:avLst/>
          </a:prstGeom>
          <a:noFill/>
        </p:spPr>
        <p:txBody>
          <a:bodyPr wrap="square" rtlCol="0">
            <a:spAutoFit/>
          </a:bodyPr>
          <a:lstStyle/>
          <a:p>
            <a:r>
              <a:rPr lang="fr-CA" b="1" dirty="0" smtClean="0">
                <a:solidFill>
                  <a:schemeClr val="bg1"/>
                </a:solidFill>
                <a:latin typeface="Arial" pitchFamily="34" charset="0"/>
                <a:cs typeface="Arial" pitchFamily="34" charset="0"/>
              </a:rPr>
              <a:t>Niveau :</a:t>
            </a:r>
            <a:r>
              <a:rPr lang="fr-CA" dirty="0" smtClean="0">
                <a:solidFill>
                  <a:schemeClr val="bg1"/>
                </a:solidFill>
                <a:latin typeface="Arial" pitchFamily="34" charset="0"/>
                <a:cs typeface="Arial" pitchFamily="34" charset="0"/>
              </a:rPr>
              <a:t> 1</a:t>
            </a:r>
            <a:r>
              <a:rPr lang="fr-CA" baseline="30000" dirty="0" smtClean="0">
                <a:solidFill>
                  <a:schemeClr val="bg1"/>
                </a:solidFill>
                <a:latin typeface="Arial" pitchFamily="34" charset="0"/>
                <a:cs typeface="Arial" pitchFamily="34" charset="0"/>
              </a:rPr>
              <a:t>ère</a:t>
            </a:r>
            <a:r>
              <a:rPr lang="fr-CA" dirty="0" smtClean="0">
                <a:solidFill>
                  <a:schemeClr val="bg1"/>
                </a:solidFill>
                <a:latin typeface="Arial" pitchFamily="34" charset="0"/>
                <a:cs typeface="Arial" pitchFamily="34" charset="0"/>
              </a:rPr>
              <a:t> secondaire </a:t>
            </a:r>
            <a:endParaRPr lang="fr-FR" dirty="0">
              <a:solidFill>
                <a:schemeClr val="bg1"/>
              </a:solidFill>
              <a:latin typeface="Arial" pitchFamily="34" charset="0"/>
              <a:cs typeface="Arial" pitchFamily="34" charset="0"/>
            </a:endParaRPr>
          </a:p>
        </p:txBody>
      </p:sp>
      <p:sp>
        <p:nvSpPr>
          <p:cNvPr id="3" name="ZoneTexte 2"/>
          <p:cNvSpPr txBox="1"/>
          <p:nvPr/>
        </p:nvSpPr>
        <p:spPr>
          <a:xfrm>
            <a:off x="762000" y="431800"/>
            <a:ext cx="184666" cy="369332"/>
          </a:xfrm>
          <a:prstGeom prst="rect">
            <a:avLst/>
          </a:prstGeom>
          <a:noFill/>
        </p:spPr>
        <p:txBody>
          <a:bodyPr wrap="none" rtlCol="0">
            <a:spAutoFit/>
          </a:bodyPr>
          <a:lstStyle/>
          <a:p>
            <a:endParaRPr lang="fr-FR" dirty="0"/>
          </a:p>
        </p:txBody>
      </p:sp>
      <p:sp>
        <p:nvSpPr>
          <p:cNvPr id="5" name="ZoneTexte 4"/>
          <p:cNvSpPr txBox="1"/>
          <p:nvPr/>
        </p:nvSpPr>
        <p:spPr>
          <a:xfrm>
            <a:off x="1050182" y="1932320"/>
            <a:ext cx="7136285" cy="1200329"/>
          </a:xfrm>
          <a:prstGeom prst="rect">
            <a:avLst/>
          </a:prstGeom>
          <a:noFill/>
        </p:spPr>
        <p:txBody>
          <a:bodyPr wrap="square" rtlCol="0">
            <a:spAutoFit/>
          </a:bodyPr>
          <a:lstStyle/>
          <a:p>
            <a:endParaRPr lang="fr-CA" dirty="0" smtClean="0">
              <a:latin typeface="Arial" pitchFamily="34" charset="0"/>
              <a:cs typeface="Arial" pitchFamily="34" charset="0"/>
            </a:endParaRPr>
          </a:p>
          <a:p>
            <a:endParaRPr lang="en-CA" dirty="0" smtClean="0">
              <a:latin typeface="Arial" pitchFamily="34" charset="0"/>
              <a:cs typeface="Arial" pitchFamily="34" charset="0"/>
            </a:endParaRPr>
          </a:p>
          <a:p>
            <a:endParaRPr lang="fr-CA" dirty="0" smtClean="0">
              <a:latin typeface="Arial" pitchFamily="34" charset="0"/>
              <a:cs typeface="Arial" pitchFamily="34" charset="0"/>
            </a:endParaRPr>
          </a:p>
          <a:p>
            <a:endParaRPr lang="fr-FR" dirty="0"/>
          </a:p>
        </p:txBody>
      </p:sp>
      <p:sp>
        <p:nvSpPr>
          <p:cNvPr id="6" name="ZoneTexte 5"/>
          <p:cNvSpPr txBox="1"/>
          <p:nvPr/>
        </p:nvSpPr>
        <p:spPr>
          <a:xfrm>
            <a:off x="232913" y="6098875"/>
            <a:ext cx="8712679" cy="400110"/>
          </a:xfrm>
          <a:prstGeom prst="rect">
            <a:avLst/>
          </a:prstGeom>
          <a:noFill/>
        </p:spPr>
        <p:txBody>
          <a:bodyPr wrap="square" rtlCol="0">
            <a:spAutoFit/>
          </a:bodyPr>
          <a:lstStyle/>
          <a:p>
            <a:r>
              <a:rPr lang="fr-CA" sz="1000" dirty="0" smtClean="0">
                <a:latin typeface="Arial" pitchFamily="34" charset="0"/>
                <a:cs typeface="Arial" pitchFamily="34" charset="0"/>
              </a:rPr>
              <a:t>Source : Organisation des Nations Unies, Je dis NON au racisme!, [en ligne], </a:t>
            </a:r>
            <a:r>
              <a:rPr lang="fr-CA" sz="1000" dirty="0" smtClean="0">
                <a:latin typeface="Arial" pitchFamily="34" charset="0"/>
                <a:cs typeface="Arial" pitchFamily="34" charset="0"/>
                <a:hlinkClick r:id="rId3"/>
              </a:rPr>
              <a:t>http://www.un.org/fr/letsfightracism/</a:t>
            </a:r>
            <a:r>
              <a:rPr lang="fr-CA" sz="1000" dirty="0" smtClean="0">
                <a:latin typeface="Arial" pitchFamily="34" charset="0"/>
                <a:cs typeface="Arial" pitchFamily="34" charset="0"/>
              </a:rPr>
              <a:t> [page consultée 09/02/2017].</a:t>
            </a:r>
          </a:p>
          <a:p>
            <a:endParaRPr lang="fr-FR" sz="1000" dirty="0"/>
          </a:p>
        </p:txBody>
      </p:sp>
      <p:pic>
        <p:nvPicPr>
          <p:cNvPr id="7" name="Image 6" descr="ONU2.jpg"/>
          <p:cNvPicPr>
            <a:picLocks noChangeAspect="1"/>
          </p:cNvPicPr>
          <p:nvPr/>
        </p:nvPicPr>
        <p:blipFill>
          <a:blip r:embed="rId4"/>
          <a:stretch>
            <a:fillRect/>
          </a:stretch>
        </p:blipFill>
        <p:spPr>
          <a:xfrm>
            <a:off x="2493034" y="801132"/>
            <a:ext cx="3443329" cy="5164993"/>
          </a:xfrm>
          <a:prstGeom prst="rect">
            <a:avLst/>
          </a:prstGeom>
        </p:spPr>
      </p:pic>
    </p:spTree>
    <p:extLst>
      <p:ext uri="{BB962C8B-B14F-4D97-AF65-F5344CB8AC3E}">
        <p14:creationId xmlns="" xmlns:p14="http://schemas.microsoft.com/office/powerpoint/2010/main" val="1817981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TotalTime>
  <Words>190</Words>
  <Application>Microsoft Office PowerPoint</Application>
  <PresentationFormat>Affichage à l'écran (4:3)</PresentationFormat>
  <Paragraphs>66</Paragraphs>
  <Slides>13</Slides>
  <Notes>1</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  Agissons pour l’élimination de la discrimination raciale / Journée internationale pour l’élimination de la discrimination raciale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vector>
  </TitlesOfParts>
  <Company>CAAVD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l'activité :  Honorons la tortue!    </dc:title>
  <dc:creator>Peggy Trudel</dc:creator>
  <cp:lastModifiedBy>Maxime</cp:lastModifiedBy>
  <cp:revision>74</cp:revision>
  <cp:lastPrinted>2016-01-06T20:08:11Z</cp:lastPrinted>
  <dcterms:created xsi:type="dcterms:W3CDTF">2015-12-21T15:50:36Z</dcterms:created>
  <dcterms:modified xsi:type="dcterms:W3CDTF">2017-02-15T14:13:46Z</dcterms:modified>
</cp:coreProperties>
</file>