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6" r:id="rId5"/>
    <p:sldId id="274" r:id="rId6"/>
    <p:sldId id="275" r:id="rId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E472D"/>
    <a:srgbClr val="786F44"/>
    <a:srgbClr val="D1370D"/>
    <a:srgbClr val="663824"/>
    <a:srgbClr val="74412A"/>
    <a:srgbClr val="7A7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7" autoAdjust="0"/>
    <p:restoredTop sz="94660"/>
  </p:normalViewPr>
  <p:slideViewPr>
    <p:cSldViewPr snapToGrid="0" snapToObjects="1" showGuides="1">
      <p:cViewPr>
        <p:scale>
          <a:sx n="110" d="100"/>
          <a:sy n="110" d="100"/>
        </p:scale>
        <p:origin x="-1128" y="-696"/>
      </p:cViewPr>
      <p:guideLst>
        <p:guide orient="horz" pos="1617"/>
        <p:guide pos="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71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7286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785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790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31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186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67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20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54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055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28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898A4-7E16-9147-89CF-1ADC2786FF1D}" type="datetimeFigureOut">
              <a:rPr lang="fr-FR" smtClean="0"/>
              <a:pPr/>
              <a:t>17-02-15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C294F-FE0E-3640-942F-1071B2FC765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1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dnc-aandc.gc.ca/fra/1100100019325/1100100019335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xl.cefan.ulaval.ca/amnord/quebec_autochtones.htm" TargetMode="External"/><Relationship Id="rId4" Type="http://schemas.openxmlformats.org/officeDocument/2006/relationships/hyperlink" Target="http://www.cdpdj.qc.ca/publications/Mythes-Realites.pdf" TargetMode="External"/><Relationship Id="rId5" Type="http://schemas.openxmlformats.org/officeDocument/2006/relationships/hyperlink" Target="http://ici.radio-canada.ca/autochtones-du-quebec" TargetMode="External"/><Relationship Id="rId6" Type="http://schemas.openxmlformats.org/officeDocument/2006/relationships/hyperlink" Target="http://www.autochtones.gouv.qc.ca/relations_autochtones/profils_nations/profil.htm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1573" y="3189249"/>
            <a:ext cx="8075221" cy="1758867"/>
          </a:xfrm>
        </p:spPr>
        <p:txBody>
          <a:bodyPr>
            <a:normAutofit fontScale="90000"/>
          </a:bodyPr>
          <a:lstStyle/>
          <a:p>
            <a:r>
              <a:rPr lang="fr-CA" sz="2000" dirty="0" smtClean="0"/>
              <a:t/>
            </a:r>
            <a:br>
              <a:rPr lang="fr-CA" sz="2000" dirty="0" smtClean="0"/>
            </a:br>
            <a:r>
              <a:rPr lang="fr-CA" sz="5300" b="1" dirty="0" smtClean="0"/>
              <a:t/>
            </a:r>
            <a:br>
              <a:rPr lang="fr-CA" sz="5300" b="1" dirty="0" smtClean="0"/>
            </a:br>
            <a:r>
              <a:rPr lang="fr-FR" sz="3100" b="1" cap="all" dirty="0" smtClean="0">
                <a:latin typeface="Arial" pitchFamily="34" charset="0"/>
                <a:cs typeface="Arial" pitchFamily="34" charset="0"/>
              </a:rPr>
              <a:t>Les onze nations autochtones du Québec / </a:t>
            </a:r>
            <a:r>
              <a:rPr lang="fr-FR" sz="3100" b="1" dirty="0" smtClean="0">
                <a:latin typeface="Arial" pitchFamily="34" charset="0"/>
                <a:cs typeface="Arial" pitchFamily="34" charset="0"/>
              </a:rPr>
              <a:t>La diversité des onze nations autochtones du Québec</a:t>
            </a:r>
            <a:r>
              <a:rPr lang="fr-FR" sz="3600" b="1" dirty="0"/>
              <a:t/>
            </a:r>
            <a:br>
              <a:rPr lang="fr-FR" sz="3600" b="1" dirty="0"/>
            </a:br>
            <a:r>
              <a:rPr lang="fr-CA" sz="5300" b="1" dirty="0"/>
              <a:t/>
            </a:r>
            <a:br>
              <a:rPr lang="fr-CA" sz="5300" b="1" dirty="0"/>
            </a:br>
            <a:r>
              <a:rPr lang="fr-CA" sz="4000" b="1" dirty="0"/>
              <a:t> </a:t>
            </a:r>
            <a:br>
              <a:rPr lang="fr-CA" sz="4000" b="1" dirty="0"/>
            </a:br>
            <a:r>
              <a:rPr lang="fr-CA" dirty="0"/>
              <a:t/>
            </a:r>
            <a:br>
              <a:rPr lang="fr-CA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</a:t>
            </a:r>
            <a:r>
              <a:rPr lang="fr-CA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: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CA" baseline="30000" dirty="0" smtClean="0">
                <a:solidFill>
                  <a:schemeClr val="bg1"/>
                </a:solidFill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0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0551" y="6104988"/>
            <a:ext cx="8574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 smtClean="0">
                <a:latin typeface="Arial" pitchFamily="34" charset="0"/>
                <a:cs typeface="Arial" pitchFamily="34" charset="0"/>
              </a:rPr>
              <a:t>Source : Affaires autochtones et du Nord Canada, [en ligne],  </a:t>
            </a:r>
            <a:r>
              <a:rPr lang="fr-CA" sz="1000" dirty="0" smtClean="0">
                <a:latin typeface="Arial" pitchFamily="34" charset="0"/>
                <a:cs typeface="Arial" pitchFamily="34" charset="0"/>
                <a:hlinkClick r:id="rId3"/>
              </a:rPr>
              <a:t>https://www.aadnc-aandc.gc.ca/fra/1100100019325/1100100019335</a:t>
            </a:r>
            <a:r>
              <a:rPr lang="fr-CA" sz="1000" dirty="0" smtClean="0">
                <a:latin typeface="Arial" pitchFamily="34" charset="0"/>
                <a:cs typeface="Arial" pitchFamily="34" charset="0"/>
              </a:rPr>
              <a:t> [page consultée 13/02/2017].</a:t>
            </a:r>
            <a:endParaRPr lang="fr-CA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Image 9" descr="Nation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73619"/>
            <a:ext cx="4200867" cy="5331369"/>
          </a:xfrm>
          <a:prstGeom prst="rect">
            <a:avLst/>
          </a:prstGeom>
        </p:spPr>
      </p:pic>
      <p:pic>
        <p:nvPicPr>
          <p:cNvPr id="11" name="Image 10" descr="Nations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867" y="1656272"/>
            <a:ext cx="4830989" cy="40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946666" y="1748118"/>
            <a:ext cx="334682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Cris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EEYOU</a:t>
            </a:r>
          </a:p>
          <a:p>
            <a:pPr algn="just"/>
            <a:r>
              <a:rPr lang="fr-FR" sz="1050" dirty="0">
                <a:latin typeface="Arial" pitchFamily="34" charset="0"/>
                <a:cs typeface="Arial" pitchFamily="34" charset="0"/>
              </a:rPr>
              <a:t>Le peuple </a:t>
            </a:r>
            <a:r>
              <a:rPr lang="fr-FR" sz="1050" dirty="0" err="1" smtClean="0">
                <a:latin typeface="Arial" pitchFamily="34" charset="0"/>
                <a:cs typeface="Arial" pitchFamily="34" charset="0"/>
              </a:rPr>
              <a:t>eeyou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050" dirty="0">
                <a:latin typeface="Arial" pitchFamily="34" charset="0"/>
                <a:cs typeface="Arial" pitchFamily="34" charset="0"/>
              </a:rPr>
              <a:t>est établi sur le vaste territoire de la Baie-James. L'outarde symbolise la 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nation crie </a:t>
            </a:r>
            <a:r>
              <a:rPr lang="fr-FR" sz="1050" dirty="0">
                <a:latin typeface="Arial" pitchFamily="34" charset="0"/>
                <a:cs typeface="Arial" pitchFamily="34" charset="0"/>
              </a:rPr>
              <a:t>puisque la chasse à l'outarde fait partie intégrante de leurs pratiques traditionnelles et de 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leur alimentation</a:t>
            </a:r>
            <a:r>
              <a:rPr lang="fr-FR" sz="1050" dirty="0">
                <a:latin typeface="Arial" pitchFamily="34" charset="0"/>
                <a:cs typeface="Arial" pitchFamily="34" charset="0"/>
              </a:rPr>
              <a:t>. Les Cris de la Baie-James avaient l'habitude de faire sécher la tête de la 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première outarde </a:t>
            </a:r>
            <a:r>
              <a:rPr lang="fr-FR" sz="1050" dirty="0">
                <a:latin typeface="Arial" pitchFamily="34" charset="0"/>
                <a:cs typeface="Arial" pitchFamily="34" charset="0"/>
              </a:rPr>
              <a:t>tuée et de la décorer avec des perles en hommage à l'esprit de </a:t>
            </a:r>
            <a:r>
              <a:rPr lang="fr-FR" sz="1050" dirty="0" smtClean="0">
                <a:latin typeface="Arial" pitchFamily="34" charset="0"/>
                <a:cs typeface="Arial" pitchFamily="34" charset="0"/>
              </a:rPr>
              <a:t>l'outarde.</a:t>
            </a:r>
          </a:p>
          <a:p>
            <a:pPr algn="just"/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2. Les Algonquins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ANISHNABE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Le peuple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anishnabe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est représenté par l'ours, un animal des plus pacifiques. On lui accorde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autant de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respect qu'à l'homme car on a observé qu'il a des comportements parfois presque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humains ». La légende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affirme même que l'ours était un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homme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au tout début de l'histoire du peuple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anishnabe mais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qu'il fut changé en animal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Hurons-</a:t>
            </a:r>
            <a:r>
              <a:rPr lang="fr-FR" sz="1400" b="1" dirty="0" err="1" smtClean="0">
                <a:latin typeface="Arial" pitchFamily="34" charset="0"/>
                <a:cs typeface="Arial" pitchFamily="34" charset="0"/>
              </a:rPr>
              <a:t>Wendats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WENDAT</a:t>
            </a:r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000" dirty="0" smtClean="0">
                <a:latin typeface="Arial" pitchFamily="34" charset="0"/>
                <a:cs typeface="Arial" pitchFamily="34" charset="0"/>
              </a:rPr>
              <a:t>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nom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Huron »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fut donné à cette nation par les Européens à cause de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leur coiffure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en forme de hure. Le mot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Wendat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signifie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les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gens de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l'île ».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Ce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peuple d’origine iroquoienne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est représenté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par 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castor, qui est un excellent bâtisseur et un travailleur acharné. Au fil des décennies, les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Hurons-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Wendats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 ont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développé un savoir-faire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moderne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tout en préservant leurs traditions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74673" y="1748118"/>
            <a:ext cx="36049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</a:t>
            </a:r>
            <a:r>
              <a:rPr lang="fr-FR" sz="1400" b="1" dirty="0" err="1">
                <a:latin typeface="Arial" pitchFamily="34" charset="0"/>
                <a:cs typeface="Arial" pitchFamily="34" charset="0"/>
              </a:rPr>
              <a:t>Malécites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WELUSTUK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La tortue est associée aux grands mythes de la création du monde. Lent et tenace, cet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animal symbolise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la sagesse et la persévérance de la nation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malécite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. En 1989, cette nation fut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officiellement reconnue comme étant la onzième nation autochtone du Québec, la seule nation qui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ne vit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pas dans une communauté regroupée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Mohawks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KANIEN'KEHAKA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Peuple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sédentaire et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d'origine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iroquoienne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, les Mohawks formaient et forment encore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aujourd'hui une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nation puissante. Tout comme le loup qui aime vivre dans les régions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montagneuses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, les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Mohawks ont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une habileté légendaire à travailler en hauteur. Aujourd'hui, la nation mohawk est une des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plus populeuse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des nations autochtones du Québec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</a:t>
            </a:r>
            <a:r>
              <a:rPr lang="fr-FR" sz="1400" b="1" dirty="0" err="1">
                <a:latin typeface="Arial" pitchFamily="34" charset="0"/>
                <a:cs typeface="Arial" pitchFamily="34" charset="0"/>
              </a:rPr>
              <a:t>Naskapis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NASKAPI</a:t>
            </a:r>
          </a:p>
          <a:p>
            <a:pPr algn="just"/>
            <a:r>
              <a:rPr lang="fr-FR" sz="1000" dirty="0" err="1">
                <a:latin typeface="Arial" pitchFamily="34" charset="0"/>
                <a:cs typeface="Arial" pitchFamily="34" charset="0"/>
              </a:rPr>
              <a:t>Kawawachicamach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est le seul village 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naskapi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au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Québec, au Canada et au monde.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Il est situé à la frontière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du Québec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et du Labrador, à 15 km de 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Shefferville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 Leur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artisanat est tout à fait particulier puisqu'il est presque entièrement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fondé sur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des matériaux issus du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caribou. Les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Naskapis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sont sans doute les plus grands chasseurs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de caribou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, car il est au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cœur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de la vie économique, culturelle et spirituelle de cette nation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46100" y="1101787"/>
            <a:ext cx="7082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Bannières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des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onze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nations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autochtones du Québec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" y="3272280"/>
            <a:ext cx="743987" cy="128461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" y="1784843"/>
            <a:ext cx="728826" cy="12547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2" y="4789543"/>
            <a:ext cx="760521" cy="13131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64" y="1795980"/>
            <a:ext cx="761481" cy="131482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86" y="4585986"/>
            <a:ext cx="759175" cy="131210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19" y="3215391"/>
            <a:ext cx="747059" cy="128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81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105647" y="1778001"/>
            <a:ext cx="334682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Abénaquis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WABAN-AKI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Abénaquis provient du mot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Waban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Aki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 »,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qui signifie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Terre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du soleil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levant ».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Waban-Aki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nous rappelle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que ce peuple vient de l'est. L'esturgeon représente la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nation abénaquise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, qui a été un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des premiers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peuples algonquiens à avoir été en contact avec les européens. L'esturgeon est le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gardien de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la longévité et il a une grande capacité de résistance aux changements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Montagnais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INNU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Innuat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 sont établis sur le territoire de la Côte Nord, un vaste paysage de taïga et de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toundra. 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porc-épic est le représentant de la nation </a:t>
            </a:r>
            <a:r>
              <a:rPr lang="fr-FR" sz="1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nnue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puisqu'il a une grande capacité d'adaptation :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il est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un des rares animaux à se promener durant l'hiver. Se nourrissant des écorces des gros arbres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,  il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peut également être notre allié dans un contexte de survie.</a:t>
            </a:r>
          </a:p>
          <a:p>
            <a:pPr algn="just"/>
            <a:endParaRPr lang="fr-FR" sz="1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Atikamekws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ATIKAMEKW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Le mot Atikamekw signifie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ceux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qui vivent de la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corégone ».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Ce nom leur fut donné par les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français car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Atikamekws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leur ont appris à pêcher ce poisson en période de famine. Mais c'est l'orignal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qui est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le symbole de la nation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atikamekw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car ce majestueux animal a permis à la nation de se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procurer nourriture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, vêtements et outils et ce pendant des siècles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  <a:endParaRPr lang="fr-FR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628674" y="1792943"/>
            <a:ext cx="33468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Micmacs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MI'GMAQ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La nation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micmaque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fait partie de la grande famille linguistique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algonquienne.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La pêche au saumon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a toujours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fait partie de leur mode de vie traditionnel. Reconnus comme étant les gens de la mer,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ce peuple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fut le premier à rencontrer les nouveaux arrivants européens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fr-FR" sz="1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fr-FR" sz="1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FR" sz="1400" b="1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. Les Inuits </a:t>
            </a:r>
            <a:r>
              <a:rPr lang="en-CA" sz="1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fr-FR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1400" b="1" dirty="0">
                <a:latin typeface="Arial" pitchFamily="34" charset="0"/>
                <a:cs typeface="Arial" pitchFamily="34" charset="0"/>
              </a:rPr>
              <a:t>INUIT</a:t>
            </a:r>
          </a:p>
          <a:p>
            <a:pPr algn="just"/>
            <a:r>
              <a:rPr lang="fr-FR" sz="1000" dirty="0">
                <a:latin typeface="Arial" pitchFamily="34" charset="0"/>
                <a:cs typeface="Arial" pitchFamily="34" charset="0"/>
              </a:rPr>
              <a:t>De tous les temps reconnus comme des grands maîtres de la chasse au phoque, le peuple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inuit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vit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sur le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vaste territoire du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</a:t>
            </a:r>
            <a:r>
              <a:rPr lang="fr-FR" sz="1000" dirty="0" err="1" smtClean="0">
                <a:latin typeface="Arial" pitchFamily="34" charset="0"/>
                <a:cs typeface="Arial" pitchFamily="34" charset="0"/>
              </a:rPr>
              <a:t>Nunavik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 »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qui signifie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« la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très grande place où l'on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vit ».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Les Inuits se sont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fait connaître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par leur courage et leur ténacité. On dit que les femmes inuit comptent parmi les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plus grandes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couturières de l'humanité, car elles ont conçu et créé des vêtements qui sont à la fois </a:t>
            </a:r>
            <a:r>
              <a:rPr lang="fr-FR" sz="1000" dirty="0" smtClean="0">
                <a:latin typeface="Arial" pitchFamily="34" charset="0"/>
                <a:cs typeface="Arial" pitchFamily="34" charset="0"/>
              </a:rPr>
              <a:t>beaux et </a:t>
            </a:r>
            <a:r>
              <a:rPr lang="fr-FR" sz="1000" dirty="0">
                <a:latin typeface="Arial" pitchFamily="34" charset="0"/>
                <a:cs typeface="Arial" pitchFamily="34" charset="0"/>
              </a:rPr>
              <a:t>pratiques et sans lesquels la survie de ce peuple aurait été impossible.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9144" y="1101787"/>
            <a:ext cx="7082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Bannières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des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onze 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nations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autochtones du Québec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3" y="1718391"/>
            <a:ext cx="848653" cy="14639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80" y="1778001"/>
            <a:ext cx="850475" cy="146423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228" y="3364406"/>
            <a:ext cx="852668" cy="14765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3" y="3287152"/>
            <a:ext cx="848653" cy="14639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5" y="4840944"/>
            <a:ext cx="866401" cy="149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3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7846" y="247134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07846" y="1075076"/>
            <a:ext cx="488454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FAMILLE ESKALÉOUTE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Inuits</a:t>
            </a:r>
          </a:p>
          <a:p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endParaRPr lang="fr-CA" sz="1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CA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FAMILLE ALGONQUIENNE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Abénaquis 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Algonquins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Atikamekws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Cris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fr-CA" b="1" dirty="0" err="1" smtClean="0">
                <a:latin typeface="Arial" pitchFamily="34" charset="0"/>
                <a:cs typeface="Arial" pitchFamily="34" charset="0"/>
              </a:rPr>
              <a:t>Malécites</a:t>
            </a:r>
            <a:r>
              <a:rPr lang="fr-CA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Micmacs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fr-CA" b="1" dirty="0" err="1" smtClean="0">
                <a:latin typeface="Arial" pitchFamily="34" charset="0"/>
                <a:cs typeface="Arial" pitchFamily="34" charset="0"/>
              </a:rPr>
              <a:t>Innus</a:t>
            </a:r>
            <a:endParaRPr lang="fr-CA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</a:t>
            </a:r>
            <a:r>
              <a:rPr lang="fr-CA" b="1" dirty="0" err="1" smtClean="0">
                <a:latin typeface="Arial" pitchFamily="34" charset="0"/>
                <a:cs typeface="Arial" pitchFamily="34" charset="0"/>
              </a:rPr>
              <a:t>Naskapis</a:t>
            </a:r>
            <a:endParaRPr lang="fr-CA" b="1" dirty="0" smtClean="0">
              <a:latin typeface="Arial" pitchFamily="34" charset="0"/>
              <a:cs typeface="Arial" pitchFamily="34" charset="0"/>
            </a:endParaRPr>
          </a:p>
          <a:p>
            <a:endParaRPr lang="en-CA" b="1" dirty="0" smtClean="0">
              <a:latin typeface="Arial" pitchFamily="34" charset="0"/>
              <a:cs typeface="Arial" pitchFamily="34" charset="0"/>
            </a:endParaRPr>
          </a:p>
          <a:p>
            <a:endParaRPr lang="fr-CA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CA" b="1" dirty="0" smtClean="0">
                <a:solidFill>
                  <a:srgbClr val="7E472D"/>
                </a:solidFill>
                <a:latin typeface="Arial" pitchFamily="34" charset="0"/>
                <a:cs typeface="Arial" pitchFamily="34" charset="0"/>
              </a:rPr>
              <a:t>FAMILLE IROQUOIENNE 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Mohawks </a:t>
            </a:r>
          </a:p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Les Hurons-</a:t>
            </a:r>
            <a:r>
              <a:rPr lang="fr-CA" b="1" dirty="0" err="1" smtClean="0">
                <a:latin typeface="Arial" pitchFamily="34" charset="0"/>
                <a:cs typeface="Arial" pitchFamily="34" charset="0"/>
              </a:rPr>
              <a:t>Wendats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143905" y="3858322"/>
            <a:ext cx="40565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1600" dirty="0" smtClean="0"/>
          </a:p>
          <a:p>
            <a:endParaRPr lang="fr-CA" sz="1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278459" y="77857"/>
            <a:ext cx="4118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Familles linguistiques et culturelles </a:t>
            </a:r>
            <a:br>
              <a:rPr lang="fr-CA" b="1" dirty="0" smtClean="0">
                <a:latin typeface="Arial" pitchFamily="34" charset="0"/>
                <a:cs typeface="Arial" pitchFamily="34" charset="0"/>
              </a:rPr>
            </a:br>
            <a:r>
              <a:rPr lang="fr-CA" b="1" dirty="0" smtClean="0">
                <a:latin typeface="Arial" pitchFamily="34" charset="0"/>
                <a:cs typeface="Arial" pitchFamily="34" charset="0"/>
              </a:rPr>
              <a:t>des Premier Peuples du Québec</a:t>
            </a:r>
          </a:p>
        </p:txBody>
      </p:sp>
      <p:pic>
        <p:nvPicPr>
          <p:cNvPr id="10" name="Image 9" descr="Familles linguistiqu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459" y="1321394"/>
            <a:ext cx="4968090" cy="47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79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6100" y="254000"/>
            <a:ext cx="562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Niveau :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fr-CA" baseline="30000" dirty="0" smtClean="0">
                <a:solidFill>
                  <a:schemeClr val="bg1"/>
                </a:solidFill>
              </a:rPr>
              <a:t>e</a:t>
            </a:r>
            <a:r>
              <a:rPr lang="fr-CA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secondaire </a:t>
            </a:r>
            <a:endParaRPr lang="fr-F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62000" y="431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6100" y="2032000"/>
            <a:ext cx="81407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1400" dirty="0" smtClean="0">
                <a:latin typeface="Arial" pitchFamily="34" charset="0"/>
                <a:cs typeface="Arial" pitchFamily="34" charset="0"/>
              </a:rPr>
              <a:t>Chaire pour le développement de la recherche sur la culture d'expression française en Amérique du Nord (CEFAN),Université Laval, Les 11 nations autochtones du Québec, [en ligne], </a:t>
            </a:r>
            <a:r>
              <a:rPr lang="fr-CA" sz="1400" u="sng" dirty="0" smtClean="0">
                <a:latin typeface="Arial" pitchFamily="34" charset="0"/>
                <a:cs typeface="Arial" pitchFamily="34" charset="0"/>
                <a:hlinkClick r:id="rId3"/>
              </a:rPr>
              <a:t>http://www.axl.cefan.ulaval.ca/amnord/quebec_autochtones.htm</a:t>
            </a:r>
            <a:r>
              <a:rPr lang="fr-CA" sz="1400" dirty="0" smtClean="0">
                <a:latin typeface="Arial" pitchFamily="34" charset="0"/>
                <a:cs typeface="Arial" pitchFamily="34" charset="0"/>
              </a:rPr>
              <a:t> [page consultée 09/02/2017].</a:t>
            </a:r>
          </a:p>
          <a:p>
            <a:pPr algn="just"/>
            <a:endParaRPr lang="fr-CA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400" dirty="0" smtClean="0">
                <a:latin typeface="Arial" pitchFamily="34" charset="0"/>
                <a:cs typeface="Arial" pitchFamily="34" charset="0"/>
              </a:rPr>
              <a:t>Commission des droits de la personne et des droits de la jeunesse, Mythes et réalités sur les peuples autochtones, [en ligne],  </a:t>
            </a:r>
            <a:r>
              <a:rPr lang="fr-CA" sz="1400" u="sng" dirty="0" smtClean="0">
                <a:latin typeface="Arial" pitchFamily="34" charset="0"/>
                <a:cs typeface="Arial" pitchFamily="34" charset="0"/>
                <a:hlinkClick r:id="rId4"/>
              </a:rPr>
              <a:t>http://www.cdpdj.qc.ca/publications/Mythes-Realites.pdf</a:t>
            </a:r>
            <a:r>
              <a:rPr lang="fr-CA" sz="1400" dirty="0" smtClean="0">
                <a:latin typeface="Arial" pitchFamily="34" charset="0"/>
                <a:cs typeface="Arial" pitchFamily="34" charset="0"/>
              </a:rPr>
              <a:t> [page consultée 09/02/2017] (à partir de la page 69).</a:t>
            </a:r>
          </a:p>
          <a:p>
            <a:pPr algn="just"/>
            <a:endParaRPr lang="fr-CA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400" dirty="0" smtClean="0">
                <a:latin typeface="Arial" pitchFamily="34" charset="0"/>
                <a:cs typeface="Arial" pitchFamily="34" charset="0"/>
              </a:rPr>
              <a:t>ICI Radio-Canada, Les Autochtones du Québec, [en ligne], </a:t>
            </a:r>
            <a:r>
              <a:rPr lang="fr-CA" sz="1400" u="sng" dirty="0" smtClean="0">
                <a:latin typeface="Arial" pitchFamily="34" charset="0"/>
                <a:cs typeface="Arial" pitchFamily="34" charset="0"/>
                <a:hlinkClick r:id="rId5"/>
              </a:rPr>
              <a:t>http://ici.radio-canada.ca/autochtones-du-quebec</a:t>
            </a:r>
            <a:r>
              <a:rPr lang="fr-CA" sz="1400" dirty="0" smtClean="0">
                <a:latin typeface="Arial" pitchFamily="34" charset="0"/>
                <a:cs typeface="Arial" pitchFamily="34" charset="0"/>
              </a:rPr>
              <a:t> [page consultée 09/02/2017].</a:t>
            </a:r>
          </a:p>
          <a:p>
            <a:pPr algn="just"/>
            <a:endParaRPr lang="fr-CA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400" dirty="0" smtClean="0">
                <a:latin typeface="Arial" pitchFamily="34" charset="0"/>
                <a:cs typeface="Arial" pitchFamily="34" charset="0"/>
              </a:rPr>
              <a:t>Secrétariat aux affaires autochtones, Profil des nations autochtones du Québec, [en ligne], </a:t>
            </a:r>
            <a:r>
              <a:rPr lang="fr-CA" sz="1400" u="sng" dirty="0" smtClean="0">
                <a:latin typeface="Arial" pitchFamily="34" charset="0"/>
                <a:cs typeface="Arial" pitchFamily="34" charset="0"/>
                <a:hlinkClick r:id="rId6"/>
              </a:rPr>
              <a:t>http://www.autochtones.gouv.qc.ca/relations_autochtones/profils_nations/profil.htm</a:t>
            </a:r>
            <a:r>
              <a:rPr lang="fr-CA" sz="1400" dirty="0" smtClean="0">
                <a:latin typeface="Arial" pitchFamily="34" charset="0"/>
                <a:cs typeface="Arial" pitchFamily="34" charset="0"/>
              </a:rPr>
              <a:t> [page consultée 09/02/2017].</a:t>
            </a:r>
          </a:p>
          <a:p>
            <a:endParaRPr lang="fr-CA" baseline="30000" dirty="0" smtClean="0"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946666" y="1293336"/>
            <a:ext cx="695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Arial" pitchFamily="34" charset="0"/>
                <a:cs typeface="Arial" pitchFamily="34" charset="0"/>
              </a:rPr>
              <a:t>Sites Web à propos des onze nations autochtones du Québec</a:t>
            </a:r>
            <a:endParaRPr lang="fr-CA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7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714</Words>
  <Application>Microsoft Macintosh PowerPoint</Application>
  <PresentationFormat>Présentation à l'écran (4:3)</PresentationFormat>
  <Paragraphs>68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  Les onze nations autochtones du Québec / La diversité des onze nations autochtones du Québec    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CAAVD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l'activité :  Honorons la tortue!</dc:title>
  <dc:creator>Peggy Trudel</dc:creator>
  <cp:lastModifiedBy>Peggy Trudel</cp:lastModifiedBy>
  <cp:revision>105</cp:revision>
  <cp:lastPrinted>2017-02-15T19:07:01Z</cp:lastPrinted>
  <dcterms:created xsi:type="dcterms:W3CDTF">2015-12-21T15:50:36Z</dcterms:created>
  <dcterms:modified xsi:type="dcterms:W3CDTF">2017-02-15T19:07:02Z</dcterms:modified>
</cp:coreProperties>
</file>