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3" r:id="rId3"/>
    <p:sldId id="272" r:id="rId4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 showGuides="1">
      <p:cViewPr varScale="1">
        <p:scale>
          <a:sx n="110" d="100"/>
          <a:sy n="110" d="100"/>
        </p:scale>
        <p:origin x="-1692" y="-90"/>
      </p:cViewPr>
      <p:guideLst>
        <p:guide orient="horz" pos="1617"/>
        <p:guide pos="162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A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898A4-7E16-9147-89CF-1ADC2786FF1D}" type="datetimeFigureOut">
              <a:rPr lang="fr-FR" smtClean="0"/>
              <a:pPr/>
              <a:t>15/02/2017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C294F-FE0E-3640-942F-1071B2FC765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32710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898A4-7E16-9147-89CF-1ADC2786FF1D}" type="datetimeFigureOut">
              <a:rPr lang="fr-FR" smtClean="0"/>
              <a:pPr/>
              <a:t>15/02/2017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C294F-FE0E-3640-942F-1071B2FC765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657286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898A4-7E16-9147-89CF-1ADC2786FF1D}" type="datetimeFigureOut">
              <a:rPr lang="fr-FR" smtClean="0"/>
              <a:pPr/>
              <a:t>15/02/2017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C294F-FE0E-3640-942F-1071B2FC765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999785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898A4-7E16-9147-89CF-1ADC2786FF1D}" type="datetimeFigureOut">
              <a:rPr lang="fr-FR" smtClean="0"/>
              <a:pPr/>
              <a:t>15/02/2017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C294F-FE0E-3640-942F-1071B2FC765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027908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898A4-7E16-9147-89CF-1ADC2786FF1D}" type="datetimeFigureOut">
              <a:rPr lang="fr-FR" smtClean="0"/>
              <a:pPr/>
              <a:t>15/02/2017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C294F-FE0E-3640-942F-1071B2FC765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3873190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898A4-7E16-9147-89CF-1ADC2786FF1D}" type="datetimeFigureOut">
              <a:rPr lang="fr-FR" smtClean="0"/>
              <a:pPr/>
              <a:t>15/02/2017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C294F-FE0E-3640-942F-1071B2FC765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691867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898A4-7E16-9147-89CF-1ADC2786FF1D}" type="datetimeFigureOut">
              <a:rPr lang="fr-FR" smtClean="0"/>
              <a:pPr/>
              <a:t>15/02/2017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C294F-FE0E-3640-942F-1071B2FC765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986670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898A4-7E16-9147-89CF-1ADC2786FF1D}" type="datetimeFigureOut">
              <a:rPr lang="fr-FR" smtClean="0"/>
              <a:pPr/>
              <a:t>15/02/2017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C294F-FE0E-3640-942F-1071B2FC765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863203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898A4-7E16-9147-89CF-1ADC2786FF1D}" type="datetimeFigureOut">
              <a:rPr lang="fr-FR" smtClean="0"/>
              <a:pPr/>
              <a:t>15/02/2017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C294F-FE0E-3640-942F-1071B2FC765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1505487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898A4-7E16-9147-89CF-1ADC2786FF1D}" type="datetimeFigureOut">
              <a:rPr lang="fr-FR" smtClean="0"/>
              <a:pPr/>
              <a:t>15/02/2017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C294F-FE0E-3640-942F-1071B2FC765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0305573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898A4-7E16-9147-89CF-1ADC2786FF1D}" type="datetimeFigureOut">
              <a:rPr lang="fr-FR" smtClean="0"/>
              <a:pPr/>
              <a:t>15/02/2017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C294F-FE0E-3640-942F-1071B2FC765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769281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1898A4-7E16-9147-89CF-1ADC2786FF1D}" type="datetimeFigureOut">
              <a:rPr lang="fr-FR" smtClean="0"/>
              <a:pPr/>
              <a:t>15/02/2017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EC294F-FE0E-3640-942F-1071B2FC765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982197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CVI3rWzHUU4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46100" y="2120585"/>
            <a:ext cx="7772400" cy="2058942"/>
          </a:xfrm>
        </p:spPr>
        <p:txBody>
          <a:bodyPr>
            <a:noAutofit/>
          </a:bodyPr>
          <a:lstStyle/>
          <a:p>
            <a:r>
              <a:rPr lang="fr-CA" sz="2000" dirty="0"/>
              <a:t/>
            </a:r>
            <a:br>
              <a:rPr lang="fr-CA" sz="2000" dirty="0"/>
            </a:br>
            <a:r>
              <a:rPr lang="fr-CA" sz="2000" dirty="0" smtClean="0"/>
              <a:t/>
            </a:r>
            <a:br>
              <a:rPr lang="fr-CA" sz="2000" dirty="0" smtClean="0"/>
            </a:br>
            <a:r>
              <a:rPr lang="fr-CA" sz="3600" b="1" dirty="0" smtClean="0">
                <a:latin typeface="Arial" pitchFamily="34" charset="0"/>
                <a:cs typeface="Arial" pitchFamily="34" charset="0"/>
              </a:rPr>
              <a:t>LES POW-WOW /  Les Pow-wow, des événements traditionnels </a:t>
            </a:r>
            <a:endParaRPr lang="fr-FR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546100" y="254000"/>
            <a:ext cx="5626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Niveau</a:t>
            </a:r>
            <a:r>
              <a:rPr lang="fr-CA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 :</a:t>
            </a:r>
            <a:r>
              <a:rPr lang="fr-CA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CA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fr-CA" baseline="30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fr-CA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CA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secondaire </a:t>
            </a:r>
            <a:endParaRPr lang="fr-FR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51206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546100" y="254000"/>
            <a:ext cx="5626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Niveau :</a:t>
            </a:r>
            <a:r>
              <a:rPr lang="fr-CA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3</a:t>
            </a:r>
            <a:r>
              <a:rPr lang="fr-CA" baseline="30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fr-CA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secondaire </a:t>
            </a:r>
            <a:endParaRPr lang="fr-FR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762000" y="4318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pic>
        <p:nvPicPr>
          <p:cNvPr id="6" name="Image 5" descr="Capture d’écran 2016-01-25 à 10.50.00.png">
            <a:hlinkClick r:id="rId3"/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004" b="1"/>
          <a:stretch/>
        </p:blipFill>
        <p:spPr>
          <a:xfrm>
            <a:off x="546100" y="1447058"/>
            <a:ext cx="8166100" cy="4604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17981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546100" y="254000"/>
            <a:ext cx="5626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Niveau :</a:t>
            </a:r>
            <a:r>
              <a:rPr lang="fr-CA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3</a:t>
            </a:r>
            <a:r>
              <a:rPr lang="fr-CA" baseline="30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fr-CA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secondaire </a:t>
            </a:r>
            <a:endParaRPr lang="fr-FR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762000" y="4318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114779" y="801132"/>
            <a:ext cx="8415406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1400" b="1" dirty="0">
                <a:latin typeface="Arial" pitchFamily="34" charset="0"/>
                <a:cs typeface="Arial" pitchFamily="34" charset="0"/>
              </a:rPr>
              <a:t>Création d’un article de </a:t>
            </a:r>
            <a:r>
              <a:rPr lang="fr-CA" sz="1400" b="1" dirty="0" smtClean="0">
                <a:latin typeface="Arial" pitchFamily="34" charset="0"/>
                <a:cs typeface="Arial" pitchFamily="34" charset="0"/>
              </a:rPr>
              <a:t>journal</a:t>
            </a:r>
          </a:p>
          <a:p>
            <a:endParaRPr lang="fr-CA" sz="1400" dirty="0">
              <a:latin typeface="Arial" pitchFamily="34" charset="0"/>
              <a:cs typeface="Arial" pitchFamily="34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fr-CA" sz="1400" dirty="0" smtClean="0">
                <a:latin typeface="Arial" pitchFamily="34" charset="0"/>
                <a:cs typeface="Arial" pitchFamily="34" charset="0"/>
              </a:rPr>
              <a:t> Énoncer le </a:t>
            </a:r>
            <a:r>
              <a:rPr lang="fr-CA" sz="1400" dirty="0">
                <a:latin typeface="Arial" pitchFamily="34" charset="0"/>
                <a:cs typeface="Arial" pitchFamily="34" charset="0"/>
              </a:rPr>
              <a:t>but de l’article</a:t>
            </a:r>
          </a:p>
          <a:p>
            <a:pPr lvl="0">
              <a:buFont typeface="Arial" pitchFamily="34" charset="0"/>
              <a:buChar char="•"/>
            </a:pPr>
            <a:r>
              <a:rPr lang="fr-CA" sz="1400" dirty="0" smtClean="0">
                <a:latin typeface="Arial" pitchFamily="34" charset="0"/>
                <a:cs typeface="Arial" pitchFamily="34" charset="0"/>
              </a:rPr>
              <a:t> Choisir </a:t>
            </a:r>
            <a:r>
              <a:rPr lang="fr-CA" sz="1400" dirty="0">
                <a:latin typeface="Arial" pitchFamily="34" charset="0"/>
                <a:cs typeface="Arial" pitchFamily="34" charset="0"/>
              </a:rPr>
              <a:t>le sujet de l’article</a:t>
            </a:r>
          </a:p>
          <a:p>
            <a:pPr lvl="0">
              <a:buFont typeface="Arial" pitchFamily="34" charset="0"/>
              <a:buChar char="•"/>
            </a:pPr>
            <a:r>
              <a:rPr lang="fr-CA" sz="1400" dirty="0" smtClean="0">
                <a:latin typeface="Arial" pitchFamily="34" charset="0"/>
                <a:cs typeface="Arial" pitchFamily="34" charset="0"/>
              </a:rPr>
              <a:t> Faire </a:t>
            </a:r>
            <a:r>
              <a:rPr lang="fr-CA" sz="1400" dirty="0">
                <a:latin typeface="Arial" pitchFamily="34" charset="0"/>
                <a:cs typeface="Arial" pitchFamily="34" charset="0"/>
              </a:rPr>
              <a:t>la recherche nécessaire</a:t>
            </a:r>
          </a:p>
          <a:p>
            <a:pPr lvl="0">
              <a:buFont typeface="Arial" pitchFamily="34" charset="0"/>
              <a:buChar char="•"/>
            </a:pPr>
            <a:r>
              <a:rPr lang="fr-CA" sz="1400" dirty="0" smtClean="0">
                <a:latin typeface="Arial" pitchFamily="34" charset="0"/>
                <a:cs typeface="Arial" pitchFamily="34" charset="0"/>
              </a:rPr>
              <a:t> Rédiger </a:t>
            </a:r>
            <a:r>
              <a:rPr lang="fr-CA" sz="1400" dirty="0">
                <a:latin typeface="Arial" pitchFamily="34" charset="0"/>
                <a:cs typeface="Arial" pitchFamily="34" charset="0"/>
              </a:rPr>
              <a:t>l’article</a:t>
            </a:r>
          </a:p>
          <a:p>
            <a:pPr lvl="0">
              <a:buFont typeface="Arial" pitchFamily="34" charset="0"/>
              <a:buChar char="•"/>
            </a:pPr>
            <a:r>
              <a:rPr lang="fr-CA" sz="1400" dirty="0" smtClean="0">
                <a:latin typeface="Arial" pitchFamily="34" charset="0"/>
                <a:cs typeface="Arial" pitchFamily="34" charset="0"/>
              </a:rPr>
              <a:t> Réviser </a:t>
            </a:r>
            <a:r>
              <a:rPr lang="fr-CA" sz="1400" dirty="0">
                <a:latin typeface="Arial" pitchFamily="34" charset="0"/>
                <a:cs typeface="Arial" pitchFamily="34" charset="0"/>
              </a:rPr>
              <a:t>l’article. Demander à une autre équipe de le relire</a:t>
            </a:r>
          </a:p>
          <a:p>
            <a:pPr lvl="0">
              <a:buFont typeface="Arial" pitchFamily="34" charset="0"/>
              <a:buChar char="•"/>
            </a:pPr>
            <a:r>
              <a:rPr lang="fr-CA" sz="1400" dirty="0" smtClean="0">
                <a:latin typeface="Arial" pitchFamily="34" charset="0"/>
                <a:cs typeface="Arial" pitchFamily="34" charset="0"/>
              </a:rPr>
              <a:t> Apporter </a:t>
            </a:r>
            <a:r>
              <a:rPr lang="fr-CA" sz="1400" dirty="0">
                <a:latin typeface="Arial" pitchFamily="34" charset="0"/>
                <a:cs typeface="Arial" pitchFamily="34" charset="0"/>
              </a:rPr>
              <a:t>les corrections et </a:t>
            </a:r>
            <a:r>
              <a:rPr lang="fr-CA" sz="1400" dirty="0" smtClean="0">
                <a:latin typeface="Arial" pitchFamily="34" charset="0"/>
                <a:cs typeface="Arial" pitchFamily="34" charset="0"/>
              </a:rPr>
              <a:t>dactylographier l’article à </a:t>
            </a:r>
            <a:r>
              <a:rPr lang="fr-CA" sz="1400" dirty="0" smtClean="0">
                <a:latin typeface="Arial" pitchFamily="34" charset="0"/>
                <a:cs typeface="Arial" pitchFamily="34" charset="0"/>
              </a:rPr>
              <a:t>l’ordinateur</a:t>
            </a:r>
            <a:endParaRPr lang="fr-CA" sz="1400" dirty="0">
              <a:latin typeface="Arial" pitchFamily="34" charset="0"/>
              <a:cs typeface="Arial" pitchFamily="34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fr-CA" sz="1400" dirty="0" smtClean="0">
                <a:latin typeface="Arial" pitchFamily="34" charset="0"/>
                <a:cs typeface="Arial" pitchFamily="34" charset="0"/>
              </a:rPr>
              <a:t> Passer </a:t>
            </a:r>
            <a:r>
              <a:rPr lang="fr-CA" sz="1400" dirty="0">
                <a:latin typeface="Arial" pitchFamily="34" charset="0"/>
                <a:cs typeface="Arial" pitchFamily="34" charset="0"/>
              </a:rPr>
              <a:t>au vérificateur d’orthographe</a:t>
            </a:r>
          </a:p>
          <a:p>
            <a:pPr lvl="0">
              <a:buFont typeface="Arial" pitchFamily="34" charset="0"/>
              <a:buChar char="•"/>
            </a:pPr>
            <a:r>
              <a:rPr lang="fr-CA" sz="1400" dirty="0" smtClean="0">
                <a:latin typeface="Arial" pitchFamily="34" charset="0"/>
                <a:cs typeface="Arial" pitchFamily="34" charset="0"/>
              </a:rPr>
              <a:t> Créer </a:t>
            </a:r>
            <a:r>
              <a:rPr lang="fr-CA" sz="1400" dirty="0">
                <a:latin typeface="Arial" pitchFamily="34" charset="0"/>
                <a:cs typeface="Arial" pitchFamily="34" charset="0"/>
              </a:rPr>
              <a:t>un recueil qui contiendra tous les articles des </a:t>
            </a:r>
            <a:r>
              <a:rPr lang="fr-CA" sz="1400" dirty="0" smtClean="0">
                <a:latin typeface="Arial" pitchFamily="34" charset="0"/>
                <a:cs typeface="Arial" pitchFamily="34" charset="0"/>
              </a:rPr>
              <a:t>élèves</a:t>
            </a:r>
            <a:endParaRPr lang="fr-CA" sz="1400" dirty="0">
              <a:latin typeface="Arial" pitchFamily="34" charset="0"/>
              <a:cs typeface="Arial" pitchFamily="34" charset="0"/>
            </a:endParaRPr>
          </a:p>
          <a:p>
            <a:r>
              <a:rPr lang="fr-CA" sz="1400" dirty="0">
                <a:latin typeface="Arial" pitchFamily="34" charset="0"/>
                <a:cs typeface="Arial" pitchFamily="34" charset="0"/>
              </a:rPr>
              <a:t> </a:t>
            </a:r>
          </a:p>
          <a:p>
            <a:pPr algn="just"/>
            <a:r>
              <a:rPr lang="fr-CA" sz="1400" b="1" dirty="0">
                <a:latin typeface="Arial" pitchFamily="34" charset="0"/>
                <a:cs typeface="Arial" pitchFamily="34" charset="0"/>
              </a:rPr>
              <a:t>Guide de rédaction d’un article de </a:t>
            </a:r>
            <a:r>
              <a:rPr lang="fr-CA" sz="1400" b="1" dirty="0" smtClean="0">
                <a:latin typeface="Arial" pitchFamily="34" charset="0"/>
                <a:cs typeface="Arial" pitchFamily="34" charset="0"/>
              </a:rPr>
              <a:t>nouvelles</a:t>
            </a:r>
          </a:p>
          <a:p>
            <a:pPr algn="just"/>
            <a:endParaRPr lang="fr-CA" sz="14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fr-CA" sz="1400" b="1" u="sng" dirty="0" smtClean="0">
                <a:latin typeface="Arial" pitchFamily="34" charset="0"/>
                <a:cs typeface="Arial" pitchFamily="34" charset="0"/>
              </a:rPr>
              <a:t>Premier </a:t>
            </a:r>
            <a:r>
              <a:rPr lang="fr-CA" sz="1400" b="1" u="sng" dirty="0">
                <a:latin typeface="Arial" pitchFamily="34" charset="0"/>
                <a:cs typeface="Arial" pitchFamily="34" charset="0"/>
              </a:rPr>
              <a:t>paragraphe</a:t>
            </a:r>
            <a:endParaRPr lang="fr-CA" sz="14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fr-CA" sz="1400" dirty="0">
                <a:latin typeface="Arial" pitchFamily="34" charset="0"/>
                <a:cs typeface="Arial" pitchFamily="34" charset="0"/>
              </a:rPr>
              <a:t>Dans les deux premières phrases, précisez qui, quoi, quand, où et pourquoi. Essayez d’accrocher le lecteur en commençant par une déclaration amusante, intelligente ou surprenante. Misez sur la variété : commencez votre article par une question ou une déclaration provocante</a:t>
            </a:r>
            <a:r>
              <a:rPr lang="fr-CA" sz="1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endParaRPr lang="fr-CA" sz="14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fr-CA" sz="1400" b="1" u="sng" dirty="0" smtClean="0">
                <a:latin typeface="Arial" pitchFamily="34" charset="0"/>
                <a:cs typeface="Arial" pitchFamily="34" charset="0"/>
              </a:rPr>
              <a:t>Deuxième/troisième/quatrième </a:t>
            </a:r>
            <a:r>
              <a:rPr lang="fr-CA" sz="1400" b="1" u="sng" dirty="0">
                <a:latin typeface="Arial" pitchFamily="34" charset="0"/>
                <a:cs typeface="Arial" pitchFamily="34" charset="0"/>
              </a:rPr>
              <a:t>paragraphe</a:t>
            </a:r>
            <a:endParaRPr lang="fr-CA" sz="14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fr-CA" sz="1400" dirty="0">
                <a:latin typeface="Arial" pitchFamily="34" charset="0"/>
                <a:cs typeface="Arial" pitchFamily="34" charset="0"/>
              </a:rPr>
              <a:t>Donnez les détails au lecteur. Insérez une ou deux citations. Écrivez à la troisième personne (il, elle, ils, elles). Faites preuve d’objectivité (ne </a:t>
            </a:r>
            <a:r>
              <a:rPr lang="fr-CA" sz="1400" dirty="0" smtClean="0">
                <a:latin typeface="Arial" pitchFamily="34" charset="0"/>
                <a:cs typeface="Arial" pitchFamily="34" charset="0"/>
              </a:rPr>
              <a:t>donnez </a:t>
            </a:r>
            <a:r>
              <a:rPr lang="fr-CA" sz="1400" dirty="0">
                <a:latin typeface="Arial" pitchFamily="34" charset="0"/>
                <a:cs typeface="Arial" pitchFamily="34" charset="0"/>
              </a:rPr>
              <a:t>jamais votre opinion). Servez-vous des citations pour exprimer les opinions d’autres personnes</a:t>
            </a:r>
            <a:r>
              <a:rPr lang="fr-CA" sz="1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endParaRPr lang="fr-CA" sz="14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fr-CA" sz="1400" b="1" u="sng" dirty="0" smtClean="0">
                <a:latin typeface="Arial" pitchFamily="34" charset="0"/>
                <a:cs typeface="Arial" pitchFamily="34" charset="0"/>
              </a:rPr>
              <a:t>Dernier </a:t>
            </a:r>
            <a:r>
              <a:rPr lang="fr-CA" sz="1400" b="1" u="sng" dirty="0">
                <a:latin typeface="Arial" pitchFamily="34" charset="0"/>
                <a:cs typeface="Arial" pitchFamily="34" charset="0"/>
              </a:rPr>
              <a:t>paragraphe</a:t>
            </a:r>
            <a:endParaRPr lang="fr-CA" sz="14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fr-CA" sz="1400" dirty="0">
                <a:latin typeface="Arial" pitchFamily="34" charset="0"/>
                <a:cs typeface="Arial" pitchFamily="34" charset="0"/>
              </a:rPr>
              <a:t>Récapitulez (n’utilisez pas en conclusion ou pour terminer). Essayer de finir par une citation ou une phrase percutante. </a:t>
            </a:r>
          </a:p>
        </p:txBody>
      </p:sp>
    </p:spTree>
    <p:extLst>
      <p:ext uri="{BB962C8B-B14F-4D97-AF65-F5344CB8AC3E}">
        <p14:creationId xmlns:p14="http://schemas.microsoft.com/office/powerpoint/2010/main" xmlns="" val="3916439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549</TotalTime>
  <Words>65</Words>
  <Application>Microsoft Office PowerPoint</Application>
  <PresentationFormat>Affichage à l'écran (4:3)</PresentationFormat>
  <Paragraphs>25</Paragraphs>
  <Slides>3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4" baseType="lpstr">
      <vt:lpstr>Thème Office</vt:lpstr>
      <vt:lpstr>  LES POW-WOW /  Les Pow-wow, des événements traditionnels </vt:lpstr>
      <vt:lpstr>Diapositive 2</vt:lpstr>
      <vt:lpstr>Diapositive 3</vt:lpstr>
    </vt:vector>
  </TitlesOfParts>
  <Company>CAAVD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de l'activité :  Honorons la tortue!    </dc:title>
  <dc:creator>Peggy Trudel</dc:creator>
  <cp:lastModifiedBy>Maxime</cp:lastModifiedBy>
  <cp:revision>41</cp:revision>
  <cp:lastPrinted>2016-01-06T20:08:11Z</cp:lastPrinted>
  <dcterms:created xsi:type="dcterms:W3CDTF">2015-12-21T15:50:36Z</dcterms:created>
  <dcterms:modified xsi:type="dcterms:W3CDTF">2017-02-15T16:14:29Z</dcterms:modified>
</cp:coreProperties>
</file>